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3" userDrawn="1">
          <p15:clr>
            <a:srgbClr val="A4A3A4"/>
          </p15:clr>
        </p15:guide>
        <p15:guide id="2" pos="28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13"/>
        <p:guide pos="2854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8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1.jpeg"/><Relationship Id="rId10" Type="http://schemas.openxmlformats.org/officeDocument/2006/relationships/notesSlide" Target="../notesSlides/notesSlide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670675" y="488315"/>
            <a:ext cx="2402840" cy="59423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 sz="1400" b="1"/>
              <a:t>       </a:t>
            </a:r>
            <a:r>
              <a:rPr lang="zh-CN" altLang="en-US" sz="1400" b="1"/>
              <a:t>省棉麻公司</a:t>
            </a:r>
            <a:r>
              <a:rPr lang="en-US" altLang="zh-CN" sz="1400" b="1"/>
              <a:t>A</a:t>
            </a:r>
            <a:r>
              <a:rPr lang="zh-CN" altLang="en-US" sz="1400" b="1"/>
              <a:t>地块</a:t>
            </a:r>
            <a:endParaRPr lang="zh-CN" altLang="en-US" sz="1400" b="1"/>
          </a:p>
          <a:p>
            <a:r>
              <a:rPr lang="zh-CN" altLang="en-US" sz="1400" b="1"/>
              <a:t> </a:t>
            </a:r>
            <a:r>
              <a:rPr lang="en-US" altLang="zh-CN" sz="1400" b="1"/>
              <a:t>              </a:t>
            </a:r>
            <a:r>
              <a:rPr lang="zh-CN" altLang="en-US" sz="1400" b="1"/>
              <a:t>住宅项目</a:t>
            </a:r>
            <a:endParaRPr lang="zh-CN" altLang="en-US" sz="1400" b="1"/>
          </a:p>
          <a:p>
            <a:r>
              <a:rPr lang="en-US" altLang="zh-CN" sz="1200"/>
              <a:t>   </a:t>
            </a:r>
            <a:r>
              <a:rPr lang="zh-CN" altLang="en-US" sz="1200" b="1"/>
              <a:t>本项目安置房楼栋为</a:t>
            </a:r>
            <a:r>
              <a:rPr lang="en-US" altLang="zh-CN" sz="1200" b="1">
                <a:sym typeface="+mn-ea"/>
              </a:rPr>
              <a:t>9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2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3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4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7</a:t>
            </a:r>
            <a:r>
              <a:rPr lang="zh-CN" altLang="en-US" sz="1200" b="1">
                <a:sym typeface="+mn-ea"/>
              </a:rPr>
              <a:t>#楼、1</a:t>
            </a:r>
            <a:r>
              <a:rPr lang="en-US" altLang="zh-CN" sz="1200" b="1">
                <a:sym typeface="+mn-ea"/>
              </a:rPr>
              <a:t>9</a:t>
            </a:r>
            <a:r>
              <a:rPr lang="zh-CN" altLang="en-US" sz="1200" b="1">
                <a:sym typeface="+mn-ea"/>
              </a:rPr>
              <a:t>#楼、</a:t>
            </a:r>
            <a:r>
              <a:rPr lang="en-US" sz="1200" b="1">
                <a:sym typeface="+mn-ea"/>
              </a:rPr>
              <a:t>20</a:t>
            </a:r>
            <a:r>
              <a:rPr lang="zh-CN" altLang="en-US" sz="1200" b="1">
                <a:sym typeface="+mn-ea"/>
              </a:rPr>
              <a:t>#楼</a:t>
            </a:r>
            <a:r>
              <a:rPr lang="en-US" altLang="zh-CN" sz="1200" b="1">
                <a:sym typeface="+mn-ea"/>
              </a:rPr>
              <a:t> </a:t>
            </a:r>
            <a:r>
              <a:rPr lang="zh-CN" altLang="en-US" sz="1200" b="1"/>
              <a:t>其中:</a:t>
            </a:r>
            <a:endParaRPr lang="zh-CN" altLang="en-US" sz="1200"/>
          </a:p>
          <a:p>
            <a:endParaRPr lang="en-US" altLang="zh-CN" sz="1200"/>
          </a:p>
        </p:txBody>
      </p:sp>
      <p:pic>
        <p:nvPicPr>
          <p:cNvPr id="5" name="图片 4" descr="省棉麻公司A地块住宅项目（1#~20#楼、地库）-0224 023_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2750" t="12122" r="25590" b="6817"/>
          <a:stretch>
            <a:fillRect/>
          </a:stretch>
        </p:blipFill>
        <p:spPr>
          <a:xfrm>
            <a:off x="33655" y="979170"/>
            <a:ext cx="6558915" cy="5245100"/>
          </a:xfrm>
          <a:prstGeom prst="rect">
            <a:avLst/>
          </a:prstGeom>
        </p:spPr>
      </p:pic>
      <p:sp>
        <p:nvSpPr>
          <p:cNvPr id="8" name="流程图: 可选过程 7"/>
          <p:cNvSpPr/>
          <p:nvPr/>
        </p:nvSpPr>
        <p:spPr>
          <a:xfrm rot="19680000">
            <a:off x="2592705" y="3890645"/>
            <a:ext cx="701040" cy="35433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流程图: 可选过程 13"/>
          <p:cNvSpPr/>
          <p:nvPr/>
        </p:nvSpPr>
        <p:spPr>
          <a:xfrm rot="19680000">
            <a:off x="2265045" y="4442460"/>
            <a:ext cx="466090" cy="354330"/>
          </a:xfrm>
          <a:prstGeom prst="flowChartAlternateProcess">
            <a:avLst/>
          </a:prstGeom>
          <a:noFill/>
          <a:ln w="25400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/>
          <p:nvPr/>
        </p:nvCxnSpPr>
        <p:spPr>
          <a:xfrm flipH="1">
            <a:off x="683260" y="4254500"/>
            <a:ext cx="1965960" cy="104648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683260" y="4742815"/>
            <a:ext cx="1617345" cy="558165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-36830" y="5149215"/>
            <a:ext cx="869315" cy="3562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rgbClr val="FF0000"/>
                </a:solidFill>
              </a:rPr>
              <a:t>14#</a:t>
            </a:r>
            <a:r>
              <a:rPr lang="zh-CN" altLang="en-US" sz="1000">
                <a:solidFill>
                  <a:srgbClr val="FF0000"/>
                </a:solidFill>
              </a:rPr>
              <a:t>、</a:t>
            </a:r>
            <a:r>
              <a:rPr lang="en-US" altLang="zh-CN" sz="1000">
                <a:solidFill>
                  <a:srgbClr val="FF0000"/>
                </a:solidFill>
              </a:rPr>
              <a:t>20#</a:t>
            </a:r>
            <a:endParaRPr lang="en-US" altLang="zh-CN" sz="1000">
              <a:solidFill>
                <a:srgbClr val="FF0000"/>
              </a:solidFill>
            </a:endParaRPr>
          </a:p>
        </p:txBody>
      </p:sp>
      <p:sp>
        <p:nvSpPr>
          <p:cNvPr id="36" name="流程图: 可选过程 35"/>
          <p:cNvSpPr/>
          <p:nvPr/>
        </p:nvSpPr>
        <p:spPr>
          <a:xfrm rot="19860000">
            <a:off x="2371725" y="3278505"/>
            <a:ext cx="806450" cy="354330"/>
          </a:xfrm>
          <a:prstGeom prst="flowChartAlternateProcess">
            <a:avLst/>
          </a:prstGeom>
          <a:noFill/>
          <a:ln w="25400">
            <a:solidFill>
              <a:schemeClr val="tx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67" name="直接箭头连接符 66"/>
          <p:cNvCxnSpPr>
            <a:stCxn id="36" idx="2"/>
            <a:endCxn id="69" idx="0"/>
          </p:cNvCxnSpPr>
          <p:nvPr/>
        </p:nvCxnSpPr>
        <p:spPr>
          <a:xfrm>
            <a:off x="2860675" y="3610610"/>
            <a:ext cx="1671320" cy="189484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/>
          <p:nvPr/>
        </p:nvSpPr>
        <p:spPr>
          <a:xfrm>
            <a:off x="4067810" y="5505450"/>
            <a:ext cx="927735" cy="2667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chemeClr val="tx2"/>
                </a:solidFill>
                <a:sym typeface="+mn-ea"/>
              </a:rPr>
              <a:t>13#</a:t>
            </a:r>
            <a:r>
              <a:rPr lang="zh-CN" altLang="en-US" sz="1000">
                <a:solidFill>
                  <a:schemeClr val="tx2"/>
                </a:solidFill>
                <a:sym typeface="+mn-ea"/>
              </a:rPr>
              <a:t>（</a:t>
            </a:r>
            <a:r>
              <a:rPr lang="zh-CN" altLang="en-US" sz="1000">
                <a:solidFill>
                  <a:schemeClr val="tx2"/>
                </a:solidFill>
                <a:sym typeface="+mn-ea"/>
              </a:rPr>
              <a:t>东单元为</a:t>
            </a:r>
            <a:r>
              <a:rPr lang="en-US" altLang="zh-CN" sz="1000">
                <a:solidFill>
                  <a:schemeClr val="tx2"/>
                </a:solidFill>
                <a:sym typeface="+mn-ea"/>
              </a:rPr>
              <a:t>B6</a:t>
            </a:r>
            <a:r>
              <a:rPr lang="zh-CN" altLang="en-US" sz="1000">
                <a:solidFill>
                  <a:schemeClr val="tx2"/>
                </a:solidFill>
                <a:sym typeface="+mn-ea"/>
              </a:rPr>
              <a:t>户型）</a:t>
            </a:r>
            <a:endParaRPr lang="zh-CN" altLang="en-US" sz="1000">
              <a:solidFill>
                <a:schemeClr val="tx2"/>
              </a:solidFill>
              <a:sym typeface="+mn-ea"/>
            </a:endParaRPr>
          </a:p>
        </p:txBody>
      </p:sp>
      <p:sp>
        <p:nvSpPr>
          <p:cNvPr id="76" name="流程图: 可选过程 75"/>
          <p:cNvSpPr/>
          <p:nvPr/>
        </p:nvSpPr>
        <p:spPr>
          <a:xfrm rot="19920000">
            <a:off x="1930400" y="2753360"/>
            <a:ext cx="571500" cy="354330"/>
          </a:xfrm>
          <a:prstGeom prst="flowChartAlternateProcess">
            <a:avLst/>
          </a:prstGeom>
          <a:noFill/>
          <a:ln w="25400">
            <a:solidFill>
              <a:srgbClr val="00B0F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3" name="流程图: 可选过程 82"/>
          <p:cNvSpPr/>
          <p:nvPr/>
        </p:nvSpPr>
        <p:spPr>
          <a:xfrm rot="19920000">
            <a:off x="2486025" y="2463165"/>
            <a:ext cx="571500" cy="354330"/>
          </a:xfrm>
          <a:prstGeom prst="flowChartAlternateProcess">
            <a:avLst/>
          </a:prstGeom>
          <a:noFill/>
          <a:ln w="25400">
            <a:solidFill>
              <a:srgbClr val="7030A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7" name="流程图: 可选过程 86"/>
          <p:cNvSpPr/>
          <p:nvPr/>
        </p:nvSpPr>
        <p:spPr>
          <a:xfrm rot="19920000">
            <a:off x="1452880" y="3177540"/>
            <a:ext cx="571500" cy="354330"/>
          </a:xfrm>
          <a:prstGeom prst="flowChartAlternateProcess">
            <a:avLst/>
          </a:prstGeom>
          <a:noFill/>
          <a:ln w="25400">
            <a:solidFill>
              <a:srgbClr val="7030A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8" name="流程图: 可选过程 87"/>
          <p:cNvSpPr/>
          <p:nvPr/>
        </p:nvSpPr>
        <p:spPr>
          <a:xfrm rot="19920000">
            <a:off x="1863090" y="3879215"/>
            <a:ext cx="571500" cy="354330"/>
          </a:xfrm>
          <a:prstGeom prst="flowChartAlternateProcess">
            <a:avLst/>
          </a:prstGeom>
          <a:noFill/>
          <a:ln w="25400">
            <a:solidFill>
              <a:srgbClr val="7030A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89" name="直接箭头连接符 88"/>
          <p:cNvCxnSpPr/>
          <p:nvPr/>
        </p:nvCxnSpPr>
        <p:spPr>
          <a:xfrm flipH="1" flipV="1">
            <a:off x="1475740" y="2348865"/>
            <a:ext cx="647700" cy="431800"/>
          </a:xfrm>
          <a:prstGeom prst="straightConnector1">
            <a:avLst/>
          </a:prstGeom>
          <a:ln w="222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/>
          <p:cNvSpPr txBox="1"/>
          <p:nvPr/>
        </p:nvSpPr>
        <p:spPr>
          <a:xfrm>
            <a:off x="1115060" y="2132965"/>
            <a:ext cx="433070" cy="2622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rgbClr val="00B0F0"/>
                </a:solidFill>
              </a:rPr>
              <a:t>12#</a:t>
            </a:r>
            <a:endParaRPr lang="en-US" altLang="zh-CN" sz="1000">
              <a:solidFill>
                <a:srgbClr val="00B0F0"/>
              </a:solidFill>
            </a:endParaRPr>
          </a:p>
        </p:txBody>
      </p:sp>
      <p:cxnSp>
        <p:nvCxnSpPr>
          <p:cNvPr id="94" name="直接箭头连接符 93"/>
          <p:cNvCxnSpPr/>
          <p:nvPr/>
        </p:nvCxnSpPr>
        <p:spPr>
          <a:xfrm flipH="1" flipV="1">
            <a:off x="1979930" y="1700530"/>
            <a:ext cx="741045" cy="754380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/>
          <p:nvPr/>
        </p:nvCxnSpPr>
        <p:spPr>
          <a:xfrm flipH="1" flipV="1">
            <a:off x="1979930" y="1700530"/>
            <a:ext cx="309245" cy="2077085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箭头连接符 95"/>
          <p:cNvCxnSpPr/>
          <p:nvPr/>
        </p:nvCxnSpPr>
        <p:spPr>
          <a:xfrm flipV="1">
            <a:off x="1812925" y="1700530"/>
            <a:ext cx="167005" cy="1409065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本框 96"/>
          <p:cNvSpPr txBox="1"/>
          <p:nvPr/>
        </p:nvSpPr>
        <p:spPr>
          <a:xfrm>
            <a:off x="1423670" y="1426845"/>
            <a:ext cx="1225550" cy="27368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1000">
                <a:solidFill>
                  <a:srgbClr val="7030A0"/>
                </a:solidFill>
                <a:sym typeface="+mn-ea"/>
              </a:rPr>
              <a:t>9#</a:t>
            </a:r>
            <a:r>
              <a:rPr lang="zh-CN" altLang="en-US" sz="1000">
                <a:solidFill>
                  <a:srgbClr val="7030A0"/>
                </a:solidFill>
                <a:sym typeface="+mn-ea"/>
              </a:rPr>
              <a:t>、</a:t>
            </a:r>
            <a:r>
              <a:rPr lang="en-US" altLang="zh-CN" sz="1000">
                <a:solidFill>
                  <a:srgbClr val="7030A0"/>
                </a:solidFill>
                <a:sym typeface="+mn-ea"/>
              </a:rPr>
              <a:t>17#</a:t>
            </a:r>
            <a:r>
              <a:rPr lang="zh-CN" altLang="en-US" sz="1000">
                <a:solidFill>
                  <a:srgbClr val="7030A0"/>
                </a:solidFill>
                <a:sym typeface="+mn-ea"/>
              </a:rPr>
              <a:t>、</a:t>
            </a:r>
            <a:r>
              <a:rPr lang="en-US" altLang="zh-CN" sz="1000">
                <a:solidFill>
                  <a:srgbClr val="7030A0"/>
                </a:solidFill>
                <a:sym typeface="+mn-ea"/>
              </a:rPr>
              <a:t>19#</a:t>
            </a:r>
            <a:endParaRPr lang="en-US" altLang="zh-CN" sz="1000">
              <a:solidFill>
                <a:srgbClr val="7030A0"/>
              </a:solidFill>
              <a:sym typeface="+mn-ea"/>
            </a:endParaRPr>
          </a:p>
          <a:p>
            <a:endParaRPr lang="en-US" altLang="zh-CN" sz="1000">
              <a:solidFill>
                <a:srgbClr val="7030A0"/>
              </a:solidFill>
              <a:sym typeface="+mn-ea"/>
            </a:endParaRPr>
          </a:p>
        </p:txBody>
      </p:sp>
      <p:graphicFrame>
        <p:nvGraphicFramePr>
          <p:cNvPr id="102" name="表格 101"/>
          <p:cNvGraphicFramePr/>
          <p:nvPr>
            <p:custDataLst>
              <p:tags r:id="rId3"/>
            </p:custDataLst>
          </p:nvPr>
        </p:nvGraphicFramePr>
        <p:xfrm>
          <a:off x="6668135" y="1720215"/>
          <a:ext cx="2444115" cy="853440"/>
        </p:xfrm>
        <a:graphic>
          <a:graphicData uri="http://schemas.openxmlformats.org/drawingml/2006/table">
            <a:tbl>
              <a:tblPr/>
              <a:tblGrid>
                <a:gridCol w="722630"/>
                <a:gridCol w="599440"/>
                <a:gridCol w="715645"/>
                <a:gridCol w="406400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9#（1套）17#（2套）12#（19套）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zh-CN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B1 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二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室</a:t>
                      </a:r>
                      <a:r>
                        <a:rPr lang="zh-CN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一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厅一卫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60.71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49.40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3 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B1-1 一室两厅一卫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65.1㎡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47.02㎡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19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8" name="表格 107"/>
          <p:cNvGraphicFramePr/>
          <p:nvPr>
            <p:custDataLst>
              <p:tags r:id="rId4"/>
            </p:custDataLst>
          </p:nvPr>
        </p:nvGraphicFramePr>
        <p:xfrm>
          <a:off x="6664325" y="3870325"/>
          <a:ext cx="2453640" cy="1034415"/>
        </p:xfrm>
        <a:graphic>
          <a:graphicData uri="http://schemas.openxmlformats.org/drawingml/2006/table">
            <a:tbl>
              <a:tblPr/>
              <a:tblGrid>
                <a:gridCol w="709295"/>
                <a:gridCol w="621030"/>
                <a:gridCol w="680085"/>
                <a:gridCol w="443230"/>
              </a:tblGrid>
              <a:tr h="31369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9#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（50套）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、12#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（48套）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、17#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（52套）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、19#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（48套）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621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B4 三室两厅两卫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116.52㎡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87.39㎡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150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B4-1 三室两厅两卫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116.88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84.42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㎡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48</a:t>
                      </a:r>
                      <a:endParaRPr lang="en-US" alt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圆角矩形 2"/>
          <p:cNvSpPr/>
          <p:nvPr/>
        </p:nvSpPr>
        <p:spPr>
          <a:xfrm rot="19920000">
            <a:off x="2661920" y="3230880"/>
            <a:ext cx="394335" cy="248285"/>
          </a:xfrm>
          <a:prstGeom prst="roundRect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627630" y="404495"/>
            <a:ext cx="3227705" cy="488950"/>
          </a:xfrm>
          <a:prstGeom prst="rect">
            <a:avLst/>
          </a:prstGeom>
        </p:spPr>
        <p:txBody>
          <a:bodyPr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l"/>
            <a:r>
              <a:rPr lang="en-US" altLang="zh-CN" sz="2400" spc="200">
                <a:latin typeface="Arial" panose="020B0604020202020204" pitchFamily="34" charset="0"/>
                <a:ea typeface="微软雅黑" panose="020B0503020204020204" charset="-122"/>
              </a:rPr>
              <a:t>  </a:t>
            </a:r>
            <a:r>
              <a:rPr lang="zh-CN" altLang="en-US" sz="2400" spc="200">
                <a:latin typeface="Arial" panose="020B0604020202020204" pitchFamily="34" charset="0"/>
                <a:ea typeface="微软雅黑" panose="020B0503020204020204" charset="-122"/>
              </a:rPr>
              <a:t>总平面图</a:t>
            </a:r>
            <a:endParaRPr lang="zh-CN" altLang="en-US" sz="2400" spc="2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graphicFrame>
        <p:nvGraphicFramePr>
          <p:cNvPr id="106" name="表格 105"/>
          <p:cNvGraphicFramePr/>
          <p:nvPr>
            <p:custDataLst>
              <p:tags r:id="rId5"/>
            </p:custDataLst>
          </p:nvPr>
        </p:nvGraphicFramePr>
        <p:xfrm>
          <a:off x="6669405" y="3248660"/>
          <a:ext cx="2441575" cy="594360"/>
        </p:xfrm>
        <a:graphic>
          <a:graphicData uri="http://schemas.openxmlformats.org/drawingml/2006/table">
            <a:tbl>
              <a:tblPr/>
              <a:tblGrid>
                <a:gridCol w="715010"/>
                <a:gridCol w="611505"/>
                <a:gridCol w="711200"/>
                <a:gridCol w="403860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9#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（42套）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、17#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（50套）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、19#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（46套）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67640">
                <a:tc>
                  <a:txBody>
                    <a:bodyPr/>
                    <a:p>
                      <a:pPr>
                        <a:lnSpc>
                          <a:spcPct val="110000"/>
                        </a:lnSpc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10000"/>
                        </a:lnSpc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10000"/>
                        </a:lnSpc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10000"/>
                        </a:lnSpc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B3 三室两厅一卫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98.47㎡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 73.86㎡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138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0" name="表格 109"/>
          <p:cNvGraphicFramePr/>
          <p:nvPr>
            <p:custDataLst>
              <p:tags r:id="rId6"/>
            </p:custDataLst>
          </p:nvPr>
        </p:nvGraphicFramePr>
        <p:xfrm>
          <a:off x="6668135" y="4928870"/>
          <a:ext cx="2442210" cy="579120"/>
        </p:xfrm>
        <a:graphic>
          <a:graphicData uri="http://schemas.openxmlformats.org/drawingml/2006/table">
            <a:tbl>
              <a:tblPr/>
              <a:tblGrid>
                <a:gridCol w="723265"/>
                <a:gridCol w="614680"/>
                <a:gridCol w="664210"/>
                <a:gridCol w="440055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14#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（61套）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、20#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（32套）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B5 三室两厅两卫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127.59㎡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98.70㎡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  <a:p>
                      <a:pPr algn="l">
                        <a:buClrTx/>
                        <a:buSzTx/>
                        <a:buFontTx/>
                        <a:buNone/>
                      </a:pP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93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/>
          <p:nvPr>
            <p:custDataLst>
              <p:tags r:id="rId7"/>
            </p:custDataLst>
          </p:nvPr>
        </p:nvGraphicFramePr>
        <p:xfrm>
          <a:off x="6662420" y="5531485"/>
          <a:ext cx="2659380" cy="927100"/>
        </p:xfrm>
        <a:graphic>
          <a:graphicData uri="http://schemas.openxmlformats.org/drawingml/2006/table">
            <a:tbl>
              <a:tblPr/>
              <a:tblGrid>
                <a:gridCol w="1004570"/>
                <a:gridCol w="469265"/>
                <a:gridCol w="586105"/>
                <a:gridCol w="391160"/>
                <a:gridCol w="208280"/>
              </a:tblGrid>
              <a:tr h="250190">
                <a:tc gridSpan="4">
                  <a:txBody>
                    <a:bodyPr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13#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</a:t>
                      </a: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东单元</a:t>
                      </a:r>
                      <a:r>
                        <a:rPr lang="en-US" altLang="zh-CN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31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套）</a:t>
                      </a:r>
                      <a:endParaRPr lang="zh-CN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00" spc="12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190"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300" spc="12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60">
                <a:tc>
                  <a:txBody>
                    <a:bodyPr/>
                    <a:p>
                      <a:pPr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B6 四室两厅两卫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142.7㎡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113.39㎡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31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25400" marR="25400" marT="6350" marB="6350" vert="horz" anchor="b" anchorCtr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100" spc="6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4" name="表格 103"/>
          <p:cNvGraphicFramePr/>
          <p:nvPr>
            <p:custDataLst>
              <p:tags r:id="rId8"/>
            </p:custDataLst>
          </p:nvPr>
        </p:nvGraphicFramePr>
        <p:xfrm>
          <a:off x="6668135" y="2601595"/>
          <a:ext cx="2444750" cy="624840"/>
        </p:xfrm>
        <a:graphic>
          <a:graphicData uri="http://schemas.openxmlformats.org/drawingml/2006/table">
            <a:tbl>
              <a:tblPr/>
              <a:tblGrid>
                <a:gridCol w="737870"/>
                <a:gridCol w="588010"/>
                <a:gridCol w="717550"/>
                <a:gridCol w="401320"/>
              </a:tblGrid>
              <a:tr h="15240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12#</a:t>
                      </a: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（21套）</a:t>
                      </a:r>
                      <a:endParaRPr lang="en-US" alt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98120">
                <a:tc>
                  <a:txBody>
                    <a:bodyPr/>
                    <a:p>
                      <a:pPr algn="l">
                        <a:lnSpc>
                          <a:spcPct val="1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类型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lnSpc>
                          <a:spcPct val="1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面积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lnSpc>
                          <a:spcPct val="1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套内面积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l">
                        <a:lnSpc>
                          <a:spcPct val="13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lang="en-US" sz="10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套数</a:t>
                      </a:r>
                      <a:endParaRPr lang="en-US" sz="10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B2 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两室两厅一卫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81.04㎡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</a:rPr>
                        <a:t> </a:t>
                      </a: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58.53㎡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900" b="1"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21</a:t>
                      </a:r>
                      <a:endParaRPr lang="en-US" sz="9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8260,&quot;width&quot;:10329}"/>
</p:tagLst>
</file>

<file path=ppt/tags/tag2.xml><?xml version="1.0" encoding="utf-8"?>
<p:tagLst xmlns:p="http://schemas.openxmlformats.org/presentationml/2006/main">
  <p:tag name="KSO_WM_UNIT_TABLE_BEAUTIFY" val="smartTable{3af5159a-35b3-4e00-a5a9-1f524d5be0cb}"/>
  <p:tag name="TABLE_ENDDRAG_ORIGIN_RECT" val="192*55"/>
  <p:tag name="TABLE_ENDDRAG_RECT" val="525*95*192*55"/>
</p:tagLst>
</file>

<file path=ppt/tags/tag3.xml><?xml version="1.0" encoding="utf-8"?>
<p:tagLst xmlns:p="http://schemas.openxmlformats.org/presentationml/2006/main">
  <p:tag name="KSO_WM_UNIT_TABLE_BEAUTIFY" val="smartTable{80765485-7056-4605-9cec-5bf24170df5d}"/>
  <p:tag name="TABLE_ENDDRAG_ORIGIN_RECT" val="193*81"/>
  <p:tag name="TABLE_ENDDRAG_RECT" val="524*276*193*81"/>
</p:tagLst>
</file>

<file path=ppt/tags/tag4.xml><?xml version="1.0" encoding="utf-8"?>
<p:tagLst xmlns:p="http://schemas.openxmlformats.org/presentationml/2006/main">
  <p:tag name="KSO_WM_UNIT_TABLE_BEAUTIFY" val="smartTable{4570e18d-4158-4101-80f2-876c4b825d86}"/>
  <p:tag name="TABLE_ENDDRAG_ORIGIN_RECT" val="192*19"/>
  <p:tag name="TABLE_ENDDRAG_RECT" val="525*204*192*19"/>
</p:tagLst>
</file>

<file path=ppt/tags/tag5.xml><?xml version="1.0" encoding="utf-8"?>
<p:tagLst xmlns:p="http://schemas.openxmlformats.org/presentationml/2006/main">
  <p:tag name="KSO_WM_UNIT_TABLE_BEAUTIFY" val="smartTable{1482cffe-93f8-4679-ab4b-56dfba76d066}"/>
  <p:tag name="TABLE_ENDDRAG_ORIGIN_RECT" val="192*33"/>
  <p:tag name="TABLE_ENDDRAG_RECT" val="525*348*192*33"/>
</p:tagLst>
</file>

<file path=ppt/tags/tag6.xml><?xml version="1.0" encoding="utf-8"?>
<p:tagLst xmlns:p="http://schemas.openxmlformats.org/presentationml/2006/main">
  <p:tag name="KSO_WM_UNIT_TABLE_BEAUTIFY" val="smartTable{0d1c66d0-bf0a-4088-9fd6-e8a843af16df}"/>
  <p:tag name="TABLE_ENDDRAG_ORIGIN_RECT" val="209*67"/>
  <p:tag name="TABLE_ENDDRAG_RECT" val="524*401*209*67"/>
  <p:tag name="TABLE_AUTOADJUST_FLAG" val="1"/>
</p:tagLst>
</file>

<file path=ppt/tags/tag7.xml><?xml version="1.0" encoding="utf-8"?>
<p:tagLst xmlns:p="http://schemas.openxmlformats.org/presentationml/2006/main">
  <p:tag name="KSO_WM_UNIT_TABLE_BEAUTIFY" val="smartTable{328ec061-76d4-423c-999e-d5838300ba58}"/>
  <p:tag name="TABLE_ENDDRAG_ORIGIN_RECT" val="192*29"/>
  <p:tag name="TABLE_ENDDRAG_RECT" val="525*154*192*29"/>
</p:tagLst>
</file>

<file path=ppt/tags/tag8.xml><?xml version="1.0" encoding="utf-8"?>
<p:tagLst xmlns:p="http://schemas.openxmlformats.org/presentationml/2006/main">
  <p:tag name="COMMONDATA" val="eyJoZGlkIjoiNjA5YTBhOWYzNWY0MDk0OWQzMWU2MDg0YmVlOTQzZWMifQ=="/>
  <p:tag name="KSO_WPP_MARK_KEY" val="6baadcdc-e806-4d07-8574-37ccf872ff15"/>
  <p:tag name="commondata" val="eyJoZGlkIjoiMDRlYWFjNjk0ZmI5NDRiMjRmZTdlZDkxMTNkMTU2NGQ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840</Words>
  <Application>WPS 演示</Application>
  <PresentationFormat/>
  <Paragraphs>178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黑体</vt:lpstr>
      <vt:lpstr>微软雅黑</vt:lpstr>
      <vt:lpstr>Arial Unicode MS</vt:lpstr>
      <vt:lpstr>Calibri</vt:lpstr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13645893</cp:lastModifiedBy>
  <cp:revision>64</cp:revision>
  <dcterms:created xsi:type="dcterms:W3CDTF">2023-08-31T02:02:00Z</dcterms:created>
  <dcterms:modified xsi:type="dcterms:W3CDTF">2024-09-20T08:45:15Z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259A46EE212B42B4AFA1552A1C57D140_12</vt:lpwstr>
  </property>
</Properties>
</file>