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36"/>
        <p:guide pos="2835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9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jpe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670675" y="129540"/>
            <a:ext cx="2402840" cy="67284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400" b="1"/>
              <a:t>       </a:t>
            </a:r>
            <a:r>
              <a:rPr lang="zh-CN" altLang="en-US" sz="1400" b="1"/>
              <a:t>省棉麻公司</a:t>
            </a:r>
            <a:r>
              <a:rPr lang="en-US" altLang="zh-CN" sz="1400" b="1"/>
              <a:t>A</a:t>
            </a:r>
            <a:r>
              <a:rPr lang="zh-CN" altLang="en-US" sz="1400" b="1"/>
              <a:t>地块</a:t>
            </a:r>
            <a:endParaRPr lang="zh-CN" altLang="en-US" sz="1400" b="1"/>
          </a:p>
          <a:p>
            <a:r>
              <a:rPr lang="zh-CN" altLang="en-US" sz="1400" b="1"/>
              <a:t> </a:t>
            </a:r>
            <a:r>
              <a:rPr lang="en-US" altLang="zh-CN" sz="1400" b="1"/>
              <a:t>              </a:t>
            </a:r>
            <a:r>
              <a:rPr lang="zh-CN" altLang="en-US" sz="1400" b="1"/>
              <a:t>住宅项目</a:t>
            </a:r>
            <a:endParaRPr lang="zh-CN" altLang="en-US" sz="1400" b="1"/>
          </a:p>
          <a:p>
            <a:r>
              <a:rPr lang="en-US" altLang="zh-CN" sz="1200"/>
              <a:t>   </a:t>
            </a:r>
            <a:r>
              <a:rPr lang="zh-CN" altLang="en-US" sz="1200" b="1"/>
              <a:t>本项目安置房楼栋为</a:t>
            </a:r>
            <a:r>
              <a:rPr lang="zh-CN" altLang="en-US" sz="1200" b="1">
                <a:sym typeface="+mn-ea"/>
              </a:rPr>
              <a:t>1</a:t>
            </a:r>
            <a:r>
              <a:rPr lang="en-US" altLang="zh-CN" sz="1200" b="1">
                <a:sym typeface="+mn-ea"/>
              </a:rPr>
              <a:t>0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2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3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4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5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7</a:t>
            </a:r>
            <a:r>
              <a:rPr lang="zh-CN" altLang="en-US" sz="1200" b="1">
                <a:sym typeface="+mn-ea"/>
              </a:rPr>
              <a:t>#楼、</a:t>
            </a:r>
            <a:r>
              <a:rPr lang="en-US" sz="1200" b="1">
                <a:sym typeface="+mn-ea"/>
              </a:rPr>
              <a:t>20</a:t>
            </a:r>
            <a:r>
              <a:rPr lang="zh-CN" altLang="en-US" sz="1200" b="1">
                <a:sym typeface="+mn-ea"/>
              </a:rPr>
              <a:t>#楼</a:t>
            </a:r>
            <a:r>
              <a:rPr lang="en-US" altLang="zh-CN" sz="1200" b="1">
                <a:sym typeface="+mn-ea"/>
              </a:rPr>
              <a:t> </a:t>
            </a:r>
            <a:r>
              <a:rPr lang="zh-CN" altLang="en-US" sz="1200" b="1"/>
              <a:t>其中:</a:t>
            </a:r>
            <a:endParaRPr lang="zh-CN" altLang="en-US" sz="1200"/>
          </a:p>
          <a:p>
            <a:endParaRPr lang="en-US" altLang="zh-CN" sz="1200"/>
          </a:p>
        </p:txBody>
      </p:sp>
      <p:pic>
        <p:nvPicPr>
          <p:cNvPr id="5" name="图片 4" descr="省棉麻公司A地块住宅项目（1#~20#楼、地库）-0224 023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750" t="12122" r="25590" b="6817"/>
          <a:stretch>
            <a:fillRect/>
          </a:stretch>
        </p:blipFill>
        <p:spPr>
          <a:xfrm>
            <a:off x="33655" y="979170"/>
            <a:ext cx="6558915" cy="5245100"/>
          </a:xfrm>
          <a:prstGeom prst="rect">
            <a:avLst/>
          </a:prstGeom>
        </p:spPr>
      </p:pic>
      <p:sp>
        <p:nvSpPr>
          <p:cNvPr id="8" name="流程图: 可选过程 7"/>
          <p:cNvSpPr/>
          <p:nvPr/>
        </p:nvSpPr>
        <p:spPr>
          <a:xfrm rot="19680000">
            <a:off x="2592705" y="3890645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流程图: 可选过程 10"/>
          <p:cNvSpPr/>
          <p:nvPr/>
        </p:nvSpPr>
        <p:spPr>
          <a:xfrm rot="19680000">
            <a:off x="3028950" y="4307840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流程图: 可选过程 13"/>
          <p:cNvSpPr/>
          <p:nvPr/>
        </p:nvSpPr>
        <p:spPr>
          <a:xfrm rot="19680000">
            <a:off x="2265045" y="4442460"/>
            <a:ext cx="46609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683260" y="4254500"/>
            <a:ext cx="1965960" cy="104648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83260" y="4742815"/>
            <a:ext cx="1617345" cy="5581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>
            <a:off x="683260" y="4797425"/>
            <a:ext cx="2448560" cy="50355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-36830" y="5149215"/>
            <a:ext cx="869315" cy="356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FF0000"/>
                </a:solidFill>
              </a:rPr>
              <a:t>14#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15#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20#</a:t>
            </a:r>
            <a:endParaRPr lang="en-US" altLang="zh-CN" sz="1000">
              <a:solidFill>
                <a:srgbClr val="FF0000"/>
              </a:solidFill>
            </a:endParaRPr>
          </a:p>
        </p:txBody>
      </p:sp>
      <p:sp>
        <p:nvSpPr>
          <p:cNvPr id="36" name="流程图: 可选过程 35"/>
          <p:cNvSpPr/>
          <p:nvPr/>
        </p:nvSpPr>
        <p:spPr>
          <a:xfrm rot="19860000">
            <a:off x="2371725" y="3278505"/>
            <a:ext cx="806450" cy="354330"/>
          </a:xfrm>
          <a:prstGeom prst="flowChartAlternateProcess">
            <a:avLst/>
          </a:prstGeom>
          <a:noFill/>
          <a:ln w="25400"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7" name="直接箭头连接符 66"/>
          <p:cNvCxnSpPr/>
          <p:nvPr/>
        </p:nvCxnSpPr>
        <p:spPr>
          <a:xfrm>
            <a:off x="2860675" y="3644900"/>
            <a:ext cx="1855470" cy="172847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4500245" y="5397500"/>
            <a:ext cx="433705" cy="266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chemeClr val="tx2"/>
                </a:solidFill>
                <a:sym typeface="+mn-ea"/>
              </a:rPr>
              <a:t>13#</a:t>
            </a:r>
            <a:endParaRPr lang="en-US" altLang="zh-CN" sz="1000">
              <a:solidFill>
                <a:schemeClr val="tx2"/>
              </a:solidFill>
              <a:sym typeface="+mn-ea"/>
            </a:endParaRPr>
          </a:p>
        </p:txBody>
      </p:sp>
      <p:sp>
        <p:nvSpPr>
          <p:cNvPr id="76" name="流程图: 可选过程 75"/>
          <p:cNvSpPr/>
          <p:nvPr/>
        </p:nvSpPr>
        <p:spPr>
          <a:xfrm rot="19920000">
            <a:off x="1930400" y="2753360"/>
            <a:ext cx="571500" cy="354330"/>
          </a:xfrm>
          <a:prstGeom prst="flowChartAlternateProcess">
            <a:avLst/>
          </a:prstGeom>
          <a:noFill/>
          <a:ln w="25400">
            <a:solidFill>
              <a:srgbClr val="00B0F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8" name="流程图: 可选过程 87"/>
          <p:cNvSpPr/>
          <p:nvPr/>
        </p:nvSpPr>
        <p:spPr>
          <a:xfrm rot="19920000">
            <a:off x="1863090" y="387921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89" name="直接箭头连接符 88"/>
          <p:cNvCxnSpPr/>
          <p:nvPr/>
        </p:nvCxnSpPr>
        <p:spPr>
          <a:xfrm flipH="1" flipV="1">
            <a:off x="1475740" y="2348865"/>
            <a:ext cx="647700" cy="4318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115060" y="2132965"/>
            <a:ext cx="433070" cy="2622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00B0F0"/>
                </a:solidFill>
              </a:rPr>
              <a:t>12#</a:t>
            </a:r>
            <a:endParaRPr lang="en-US" altLang="zh-CN" sz="1000">
              <a:solidFill>
                <a:srgbClr val="00B0F0"/>
              </a:solidFill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H="1" flipV="1">
            <a:off x="1979930" y="1700530"/>
            <a:ext cx="309245" cy="207708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764030" y="1426845"/>
            <a:ext cx="432435" cy="273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7030A0"/>
                </a:solidFill>
                <a:sym typeface="+mn-ea"/>
              </a:rPr>
              <a:t>17#</a:t>
            </a:r>
            <a:endParaRPr lang="en-US" altLang="zh-CN" sz="1000">
              <a:solidFill>
                <a:srgbClr val="7030A0"/>
              </a:solidFill>
              <a:sym typeface="+mn-ea"/>
            </a:endParaRPr>
          </a:p>
          <a:p>
            <a:endParaRPr lang="en-US" altLang="zh-CN" sz="1000">
              <a:solidFill>
                <a:srgbClr val="7030A0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27630" y="404495"/>
            <a:ext cx="3227705" cy="48895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l"/>
            <a:r>
              <a:rPr lang="en-US" altLang="zh-CN" sz="2400" spc="200">
                <a:latin typeface="Arial" panose="020B0604020202020204" pitchFamily="34" charset="0"/>
                <a:ea typeface="微软雅黑" panose="020B0503020204020204" charset="-122"/>
              </a:rPr>
              <a:t>  </a:t>
            </a:r>
            <a:r>
              <a:rPr lang="zh-CN" altLang="en-US" sz="2400" spc="200">
                <a:latin typeface="Arial" panose="020B0604020202020204" pitchFamily="34" charset="0"/>
                <a:ea typeface="微软雅黑" panose="020B0503020204020204" charset="-122"/>
              </a:rPr>
              <a:t>总平面图</a:t>
            </a:r>
            <a:endParaRPr lang="zh-CN" altLang="en-US" sz="2400" spc="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3408045" y="3511550"/>
            <a:ext cx="1855470" cy="1728470"/>
          </a:xfrm>
          <a:prstGeom prst="straightConnector1">
            <a:avLst/>
          </a:prstGeom>
          <a:ln w="2222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093335" y="5229225"/>
            <a:ext cx="433705" cy="266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C9E5E6"/>
                </a:solidFill>
                <a:sym typeface="+mn-ea"/>
              </a:rPr>
              <a:t>10#</a:t>
            </a:r>
            <a:endParaRPr lang="en-US" altLang="zh-CN" sz="1000">
              <a:solidFill>
                <a:srgbClr val="C9E5E6"/>
              </a:solidFill>
              <a:sym typeface="+mn-ea"/>
            </a:endParaRPr>
          </a:p>
        </p:txBody>
      </p:sp>
      <p:sp>
        <p:nvSpPr>
          <p:cNvPr id="20" name="流程图: 可选过程 19"/>
          <p:cNvSpPr/>
          <p:nvPr/>
        </p:nvSpPr>
        <p:spPr>
          <a:xfrm rot="19680000">
            <a:off x="3118485" y="3281045"/>
            <a:ext cx="466090" cy="354330"/>
          </a:xfrm>
          <a:prstGeom prst="flowChartAlternateProcess">
            <a:avLst/>
          </a:prstGeom>
          <a:noFill/>
          <a:ln w="25400">
            <a:solidFill>
              <a:schemeClr val="accent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aphicFrame>
        <p:nvGraphicFramePr>
          <p:cNvPr id="21" name="表格 20"/>
          <p:cNvGraphicFramePr/>
          <p:nvPr>
            <p:custDataLst>
              <p:tags r:id="rId3"/>
            </p:custDataLst>
          </p:nvPr>
        </p:nvGraphicFramePr>
        <p:xfrm>
          <a:off x="6631305" y="5425440"/>
          <a:ext cx="2484120" cy="85344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（101套）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B1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99.59㎡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73.35㎡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52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一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117.88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zh-CN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86.82+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49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表格 21"/>
          <p:cNvGraphicFramePr/>
          <p:nvPr>
            <p:custDataLst>
              <p:tags r:id="rId4"/>
            </p:custDataLst>
          </p:nvPr>
        </p:nvGraphicFramePr>
        <p:xfrm>
          <a:off x="6631305" y="1736090"/>
          <a:ext cx="2484120" cy="140208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（48套）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B2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115.36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81.40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116.15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81.96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118.02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83.28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118.83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83.85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41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表格 23"/>
          <p:cNvGraphicFramePr/>
          <p:nvPr>
            <p:custDataLst>
              <p:tags r:id="rId5"/>
            </p:custDataLst>
          </p:nvPr>
        </p:nvGraphicFramePr>
        <p:xfrm>
          <a:off x="6631305" y="3139440"/>
          <a:ext cx="2484120" cy="112776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13#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B4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四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142.56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zh-CN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111.27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B4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四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143.46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111.97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23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B4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四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143.59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112.07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/>
          <p:nvPr>
            <p:custDataLst>
              <p:tags r:id="rId6"/>
            </p:custDataLst>
          </p:nvPr>
        </p:nvGraphicFramePr>
        <p:xfrm>
          <a:off x="6631305" y="1159510"/>
          <a:ext cx="2484120" cy="57912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（23套）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B5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四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三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171.43㎡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138.82㎡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23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7"/>
            </p:custDataLst>
          </p:nvPr>
        </p:nvGraphicFramePr>
        <p:xfrm>
          <a:off x="6631305" y="6278880"/>
          <a:ext cx="2484120" cy="57912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（14套）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B3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130.54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98.40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14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8"/>
            </p:custDataLst>
          </p:nvPr>
        </p:nvGraphicFramePr>
        <p:xfrm>
          <a:off x="6631305" y="4846320"/>
          <a:ext cx="2484120" cy="57912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（6套）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B3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129.36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98.30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6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9"/>
            </p:custDataLst>
          </p:nvPr>
        </p:nvGraphicFramePr>
        <p:xfrm>
          <a:off x="6631305" y="4267200"/>
          <a:ext cx="2484120" cy="579120"/>
        </p:xfrm>
        <a:graphic>
          <a:graphicData uri="http://schemas.openxmlformats.org/drawingml/2006/table">
            <a:tbl>
              <a:tblPr/>
              <a:tblGrid>
                <a:gridCol w="735965"/>
                <a:gridCol w="624840"/>
                <a:gridCol w="675640"/>
                <a:gridCol w="44767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（23套）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B3 三室两厅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两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129.34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98.30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23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8260,&quot;width&quot;:10329}"/>
</p:tagLst>
</file>

<file path=ppt/tags/tag2.xml><?xml version="1.0" encoding="utf-8"?>
<p:tagLst xmlns:p="http://schemas.openxmlformats.org/presentationml/2006/main">
  <p:tag name="KSO_WM_UNIT_TABLE_BEAUTIFY" val="smartTable{6ac91260-0fd6-40ba-96fd-1e79b76dd465}"/>
  <p:tag name="TABLE_ENDDRAG_ORIGIN_RECT" val="195*45"/>
  <p:tag name="TABLE_ENDDRAG_RECT" val="522*94*195*45"/>
</p:tagLst>
</file>

<file path=ppt/tags/tag3.xml><?xml version="1.0" encoding="utf-8"?>
<p:tagLst xmlns:p="http://schemas.openxmlformats.org/presentationml/2006/main">
  <p:tag name="KSO_WM_UNIT_TABLE_BEAUTIFY" val="smartTable{300ca15f-e775-40e4-899f-9bae58d71108}"/>
  <p:tag name="TABLE_ENDDRAG_ORIGIN_RECT" val="195*45"/>
  <p:tag name="TABLE_ENDDRAG_RECT" val="522*139*195*45"/>
</p:tagLst>
</file>

<file path=ppt/tags/tag4.xml><?xml version="1.0" encoding="utf-8"?>
<p:tagLst xmlns:p="http://schemas.openxmlformats.org/presentationml/2006/main">
  <p:tag name="KSO_WM_UNIT_TABLE_BEAUTIFY" val="smartTable{d8587e26-3e4b-4720-9465-545462a6c14a}"/>
  <p:tag name="TABLE_ENDDRAG_ORIGIN_RECT" val="195*45"/>
  <p:tag name="TABLE_ENDDRAG_RECT" val="522*139*195*45"/>
</p:tagLst>
</file>

<file path=ppt/tags/tag5.xml><?xml version="1.0" encoding="utf-8"?>
<p:tagLst xmlns:p="http://schemas.openxmlformats.org/presentationml/2006/main">
  <p:tag name="KSO_WM_UNIT_TABLE_BEAUTIFY" val="smartTable{dc35c2e2-10db-4120-adaa-df51e4bb020d}"/>
  <p:tag name="TABLE_ENDDRAG_ORIGIN_RECT" val="195*45"/>
  <p:tag name="TABLE_ENDDRAG_RECT" val="522*139*195*45"/>
</p:tagLst>
</file>

<file path=ppt/tags/tag6.xml><?xml version="1.0" encoding="utf-8"?>
<p:tagLst xmlns:p="http://schemas.openxmlformats.org/presentationml/2006/main">
  <p:tag name="KSO_WM_UNIT_TABLE_BEAUTIFY" val="smartTable{c493e501-a865-4dfb-88d3-60520c29a2f5}"/>
  <p:tag name="TABLE_ENDDRAG_ORIGIN_RECT" val="195*45"/>
  <p:tag name="TABLE_ENDDRAG_RECT" val="522*139*195*45"/>
</p:tagLst>
</file>

<file path=ppt/tags/tag7.xml><?xml version="1.0" encoding="utf-8"?>
<p:tagLst xmlns:p="http://schemas.openxmlformats.org/presentationml/2006/main">
  <p:tag name="KSO_WM_UNIT_TABLE_BEAUTIFY" val="smartTable{9e9d3e0c-397a-4ae5-bb90-1288b6db68bb}"/>
  <p:tag name="TABLE_ENDDRAG_ORIGIN_RECT" val="195*45"/>
  <p:tag name="TABLE_ENDDRAG_RECT" val="522*139*195*45"/>
</p:tagLst>
</file>

<file path=ppt/tags/tag8.xml><?xml version="1.0" encoding="utf-8"?>
<p:tagLst xmlns:p="http://schemas.openxmlformats.org/presentationml/2006/main">
  <p:tag name="KSO_WM_UNIT_TABLE_BEAUTIFY" val="smartTable{74c5f86f-257a-4b04-bdf1-ab3941fbd42e}"/>
  <p:tag name="TABLE_ENDDRAG_ORIGIN_RECT" val="195*45"/>
  <p:tag name="TABLE_ENDDRAG_RECT" val="522*139*195*45"/>
</p:tagLst>
</file>

<file path=ppt/tags/tag9.xml><?xml version="1.0" encoding="utf-8"?>
<p:tagLst xmlns:p="http://schemas.openxmlformats.org/presentationml/2006/main">
  <p:tag name="COMMONDATA" val="eyJoZGlkIjoiZTJmMTZhZTFlODUzZjRhMTA4MDdhOThiZjNhZWM3YWEifQ=="/>
  <p:tag name="KSO_WPP_MARK_KEY" val="6baadcdc-e806-4d07-8574-37ccf872ff1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WPS 演示</Application>
  <PresentationFormat/>
  <Paragraphs>254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嘿嘿</cp:lastModifiedBy>
  <cp:revision>65</cp:revision>
  <dcterms:created xsi:type="dcterms:W3CDTF">2023-08-31T02:02:00Z</dcterms:created>
  <dcterms:modified xsi:type="dcterms:W3CDTF">2025-09-04T06:55:33Z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44474148152946ACA73D67F0527C5250_13</vt:lpwstr>
  </property>
</Properties>
</file>