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</p:sldIdLst>
  <p:sldSz cx="9144000" cy="6858000" type="screen4x3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2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28"/>
        <p:guide pos="2835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4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1.jpe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557645" y="1124585"/>
            <a:ext cx="2505710" cy="51739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1400" b="1"/>
              <a:t>       </a:t>
            </a:r>
            <a:endParaRPr lang="zh-CN" altLang="en-US" sz="1400" b="1"/>
          </a:p>
          <a:p>
            <a:r>
              <a:rPr lang="zh-CN" altLang="en-US" sz="1400" b="1"/>
              <a:t> </a:t>
            </a:r>
            <a:r>
              <a:rPr lang="en-US" altLang="zh-CN" sz="1400" b="1"/>
              <a:t>  </a:t>
            </a:r>
            <a:r>
              <a:rPr lang="zh-CN" altLang="en-US" sz="1400" b="1">
                <a:sym typeface="+mn-ea"/>
              </a:rPr>
              <a:t>省棉麻公司</a:t>
            </a:r>
            <a:r>
              <a:rPr lang="en-US" altLang="zh-CN" sz="1400" b="1">
                <a:sym typeface="+mn-ea"/>
              </a:rPr>
              <a:t>A</a:t>
            </a:r>
            <a:r>
              <a:rPr lang="zh-CN" altLang="en-US" sz="1400" b="1">
                <a:sym typeface="+mn-ea"/>
              </a:rPr>
              <a:t>地块</a:t>
            </a:r>
            <a:r>
              <a:rPr lang="zh-CN" altLang="en-US" sz="1400" b="1"/>
              <a:t>住宅项目</a:t>
            </a:r>
            <a:endParaRPr lang="zh-CN" altLang="en-US" sz="1400" b="1"/>
          </a:p>
          <a:p>
            <a:r>
              <a:rPr lang="en-US" altLang="zh-CN" sz="1200"/>
              <a:t>  </a:t>
            </a:r>
            <a:endParaRPr lang="en-US" altLang="zh-CN" sz="1200"/>
          </a:p>
          <a:p>
            <a:endParaRPr lang="en-US" altLang="zh-CN" sz="1200"/>
          </a:p>
          <a:p>
            <a:r>
              <a:rPr lang="en-US" altLang="zh-CN" sz="1200"/>
              <a:t> </a:t>
            </a:r>
            <a:r>
              <a:rPr lang="zh-CN" altLang="en-US" sz="1200" b="1"/>
              <a:t>本项目安置房楼栋为</a:t>
            </a:r>
            <a:r>
              <a:rPr lang="zh-CN" altLang="en-US" sz="1200" b="1">
                <a:sym typeface="+mn-ea"/>
              </a:rPr>
              <a:t>1</a:t>
            </a:r>
            <a:r>
              <a:rPr lang="en-US" altLang="zh-CN" sz="1200" b="1">
                <a:sym typeface="+mn-ea"/>
              </a:rPr>
              <a:t>2</a:t>
            </a:r>
            <a:r>
              <a:rPr lang="zh-CN" altLang="en-US" sz="1200" b="1">
                <a:sym typeface="+mn-ea"/>
              </a:rPr>
              <a:t>#楼</a:t>
            </a:r>
            <a:endParaRPr lang="zh-CN" altLang="en-US" sz="1200"/>
          </a:p>
          <a:p>
            <a:endParaRPr lang="en-US" altLang="zh-CN" sz="1200"/>
          </a:p>
        </p:txBody>
      </p:sp>
      <p:pic>
        <p:nvPicPr>
          <p:cNvPr id="5" name="图片 4" descr="省棉麻公司A地块住宅项目（1#~20#楼、地库）-0224 023_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2750" t="12122" r="25590" b="6817"/>
          <a:stretch>
            <a:fillRect/>
          </a:stretch>
        </p:blipFill>
        <p:spPr>
          <a:xfrm>
            <a:off x="103505" y="1052830"/>
            <a:ext cx="6558915" cy="5245100"/>
          </a:xfrm>
          <a:prstGeom prst="rect">
            <a:avLst/>
          </a:prstGeom>
        </p:spPr>
      </p:pic>
      <p:sp>
        <p:nvSpPr>
          <p:cNvPr id="76" name="流程图: 可选过程 75"/>
          <p:cNvSpPr/>
          <p:nvPr/>
        </p:nvSpPr>
        <p:spPr>
          <a:xfrm rot="19920000">
            <a:off x="1957070" y="2799715"/>
            <a:ext cx="571500" cy="354330"/>
          </a:xfrm>
          <a:prstGeom prst="flowChartAlternateProcess">
            <a:avLst/>
          </a:prstGeom>
          <a:noFill/>
          <a:ln w="25400">
            <a:solidFill>
              <a:srgbClr val="00B0F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89" name="直接箭头连接符 88"/>
          <p:cNvCxnSpPr/>
          <p:nvPr/>
        </p:nvCxnSpPr>
        <p:spPr>
          <a:xfrm flipH="1" flipV="1">
            <a:off x="1475740" y="2348865"/>
            <a:ext cx="647700" cy="431800"/>
          </a:xfrm>
          <a:prstGeom prst="straightConnector1">
            <a:avLst/>
          </a:prstGeom>
          <a:ln w="2222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文本框 89"/>
          <p:cNvSpPr txBox="1"/>
          <p:nvPr/>
        </p:nvSpPr>
        <p:spPr>
          <a:xfrm>
            <a:off x="1115060" y="2132965"/>
            <a:ext cx="433070" cy="2622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000">
                <a:solidFill>
                  <a:srgbClr val="00B0F0"/>
                </a:solidFill>
              </a:rPr>
              <a:t>12#</a:t>
            </a:r>
            <a:endParaRPr lang="en-US" altLang="zh-CN" sz="1000">
              <a:solidFill>
                <a:srgbClr val="00B0F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55165" y="404495"/>
            <a:ext cx="5561330" cy="488950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en-US" altLang="zh-CN" sz="2400" spc="200"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zh-CN" altLang="en-US" sz="2400" b="1">
                <a:sym typeface="+mn-ea"/>
              </a:rPr>
              <a:t>省棉麻公司</a:t>
            </a:r>
            <a:r>
              <a:rPr lang="en-US" altLang="zh-CN" sz="2400" b="1">
                <a:sym typeface="+mn-ea"/>
              </a:rPr>
              <a:t>A</a:t>
            </a:r>
            <a:r>
              <a:rPr lang="zh-CN" altLang="en-US" sz="2400" b="1">
                <a:sym typeface="+mn-ea"/>
              </a:rPr>
              <a:t>地块</a:t>
            </a:r>
            <a:r>
              <a:rPr lang="zh-CN" altLang="en-US" sz="2400" spc="200">
                <a:latin typeface="Arial" panose="020B0604020202020204" pitchFamily="34" charset="0"/>
                <a:ea typeface="微软雅黑" panose="020B0503020204020204" charset="-122"/>
              </a:rPr>
              <a:t>总平面图</a:t>
            </a:r>
            <a:endParaRPr lang="zh-CN" altLang="en-US" sz="2400" spc="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104" name="表格 103"/>
          <p:cNvGraphicFramePr/>
          <p:nvPr>
            <p:custDataLst>
              <p:tags r:id="rId3"/>
            </p:custDataLst>
          </p:nvPr>
        </p:nvGraphicFramePr>
        <p:xfrm>
          <a:off x="6668135" y="2242820"/>
          <a:ext cx="2394585" cy="1736090"/>
        </p:xfrm>
        <a:graphic>
          <a:graphicData uri="http://schemas.openxmlformats.org/drawingml/2006/table">
            <a:tbl>
              <a:tblPr/>
              <a:tblGrid>
                <a:gridCol w="735965"/>
                <a:gridCol w="470535"/>
                <a:gridCol w="535305"/>
                <a:gridCol w="652780"/>
              </a:tblGrid>
              <a:tr h="152400">
                <a:tc gridSpan="4">
                  <a:txBody>
                    <a:bodyPr/>
                    <a:p>
                      <a:pPr algn="ctr">
                        <a:buNone/>
                      </a:pPr>
                      <a:r>
                        <a:rPr lang="en-US" sz="10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12#</a:t>
                      </a:r>
                      <a:endParaRPr lang="en-US" altLang="en-US" sz="1000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户型</a:t>
                      </a:r>
                      <a:endParaRPr lang="zh-CN" altLang="en-US" sz="1000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房型</a:t>
                      </a:r>
                      <a:endParaRPr lang="zh-CN" altLang="en-US" sz="1000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0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面积</a:t>
                      </a:r>
                      <a:endParaRPr lang="en-US" sz="1000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10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套内面积</a:t>
                      </a:r>
                      <a:endParaRPr lang="en-US" sz="1000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605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宋体" panose="02010600030101010101" pitchFamily="2" charset="-122"/>
                        </a:rPr>
                        <a:t>66户型</a:t>
                      </a:r>
                      <a:endParaRPr lang="en-US" altLang="zh-CN" sz="1000">
                        <a:solidFill>
                          <a:srgbClr val="000000"/>
                        </a:solidFill>
                        <a:latin typeface="仿宋_GB2312" panose="02010609030101010101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宋体" panose="02010600030101010101" pitchFamily="2" charset="-122"/>
                        </a:rPr>
                        <a:t>一室两厅一卫</a:t>
                      </a:r>
                      <a:endParaRPr lang="en-US" altLang="zh-CN" sz="1000">
                        <a:solidFill>
                          <a:srgbClr val="000000"/>
                        </a:solidFill>
                        <a:latin typeface="仿宋_GB2312" panose="02010609030101010101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宋体" panose="02010600030101010101" pitchFamily="2" charset="-122"/>
                        </a:rPr>
                        <a:t>65.94</a:t>
                      </a:r>
                      <a:endParaRPr lang="en-US" altLang="zh-CN" sz="1000">
                        <a:solidFill>
                          <a:srgbClr val="000000"/>
                        </a:solidFill>
                        <a:latin typeface="仿宋_GB2312" panose="02010609030101010101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宋体" panose="02010600030101010101" pitchFamily="2" charset="-122"/>
                        </a:rPr>
                        <a:t>46.53 </a:t>
                      </a:r>
                      <a:endParaRPr lang="en-US" altLang="zh-CN" sz="1000">
                        <a:solidFill>
                          <a:srgbClr val="000000"/>
                        </a:solidFill>
                        <a:latin typeface="仿宋_GB2312" panose="02010609030101010101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605">
                <a:tc vMerge="1"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宋体" panose="02010600030101010101" pitchFamily="2" charset="-122"/>
                        </a:rPr>
                        <a:t>66.10</a:t>
                      </a:r>
                      <a:endParaRPr lang="en-US" altLang="zh-CN" sz="1000">
                        <a:solidFill>
                          <a:srgbClr val="000000"/>
                        </a:solidFill>
                        <a:latin typeface="仿宋_GB2312" panose="02010609030101010101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宋体" panose="02010600030101010101" pitchFamily="2" charset="-122"/>
                        </a:rPr>
                        <a:t>46.64</a:t>
                      </a:r>
                      <a:endParaRPr lang="en-US" altLang="zh-CN" sz="1000">
                        <a:solidFill>
                          <a:srgbClr val="000000"/>
                        </a:solidFill>
                        <a:latin typeface="仿宋_GB2312" panose="02010609030101010101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1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宋体" panose="02010600030101010101" pitchFamily="2" charset="-122"/>
                        </a:rPr>
                        <a:t>82户型</a:t>
                      </a:r>
                      <a:endParaRPr lang="en-US" altLang="zh-CN" sz="1000">
                        <a:solidFill>
                          <a:srgbClr val="000000"/>
                        </a:solidFill>
                        <a:latin typeface="仿宋_GB2312" panose="02010609030101010101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宋体" panose="02010600030101010101" pitchFamily="2" charset="-122"/>
                        </a:rPr>
                        <a:t>两室两厅一卫</a:t>
                      </a:r>
                      <a:endParaRPr lang="en-US" altLang="zh-CN" sz="1000">
                        <a:solidFill>
                          <a:srgbClr val="000000"/>
                        </a:solidFill>
                        <a:latin typeface="仿宋_GB2312" panose="02010609030101010101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宋体" panose="02010600030101010101" pitchFamily="2" charset="-122"/>
                          <a:sym typeface="+mn-ea"/>
                        </a:rPr>
                        <a:t>82.35</a:t>
                      </a:r>
                      <a:endParaRPr lang="en-US" altLang="zh-CN" sz="1000">
                        <a:solidFill>
                          <a:srgbClr val="000000"/>
                        </a:solidFill>
                        <a:latin typeface="仿宋_GB2312" panose="02010609030101010101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宋体" panose="02010600030101010101" pitchFamily="2" charset="-122"/>
                        </a:rPr>
                        <a:t>58.11</a:t>
                      </a:r>
                      <a:endParaRPr lang="en-US" altLang="zh-CN" sz="1000">
                        <a:solidFill>
                          <a:srgbClr val="000000"/>
                        </a:solidFill>
                        <a:latin typeface="仿宋_GB2312" panose="02010609030101010101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圆角矩形 1"/>
          <p:cNvSpPr/>
          <p:nvPr>
            <p:custDataLst>
              <p:tags r:id="rId4"/>
            </p:custDataLst>
          </p:nvPr>
        </p:nvSpPr>
        <p:spPr>
          <a:xfrm rot="19920000">
            <a:off x="3131820" y="3379470"/>
            <a:ext cx="229870" cy="227330"/>
          </a:xfrm>
          <a:prstGeom prst="roundRect">
            <a:avLst/>
          </a:prstGeom>
          <a:solidFill>
            <a:srgbClr val="00B050">
              <a:alpha val="68000"/>
            </a:srgb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8260,&quot;width&quot;:10329}"/>
</p:tagLst>
</file>

<file path=ppt/tags/tag2.xml><?xml version="1.0" encoding="utf-8"?>
<p:tagLst xmlns:p="http://schemas.openxmlformats.org/presentationml/2006/main">
  <p:tag name="KSO_WM_UNIT_TABLE_BEAUTIFY" val="smartTable{548c3e80-11a6-41ff-814b-098a217f83be}"/>
  <p:tag name="TABLE_ENDDRAG_ORIGIN_RECT" val="188*93"/>
  <p:tag name="TABLE_ENDDRAG_RECT" val="525*176*188*93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Yjk5ODM0YmMxOWJiYWQyNDU4MGIzYWRmYTA0ZmI5NDcifQ=="/>
  <p:tag name="KSO_WPP_MARK_KEY" val="6baadcdc-e806-4d07-8574-37ccf872ff15"/>
  <p:tag name="commondata" val="eyJoZGlkIjoiMDRlYWFjNjk0ZmI5NDRiMjRmZTdlZDkxMTNkMTU2NGQ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</Words>
  <Application>WPS 演示</Application>
  <PresentationFormat/>
  <Paragraphs>51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黑体</vt:lpstr>
      <vt:lpstr>微软雅黑</vt:lpstr>
      <vt:lpstr>Arial Unicode MS</vt:lpstr>
      <vt:lpstr>Calibri</vt:lpstr>
      <vt:lpstr>仿宋_GB2312</vt:lpstr>
      <vt:lpstr>默认设计模板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李子衍</cp:lastModifiedBy>
  <cp:revision>64</cp:revision>
  <dcterms:created xsi:type="dcterms:W3CDTF">2023-08-31T02:02:00Z</dcterms:created>
  <dcterms:modified xsi:type="dcterms:W3CDTF">2026-01-27T03:14:46Z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259A46EE212B42B4AFA1552A1C57D140_12</vt:lpwstr>
  </property>
</Properties>
</file>