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1.svg" ContentType="image/svg+xml"/>
  <Override PartName="/ppt/media/image13.svg" ContentType="image/svg+xml"/>
  <Override PartName="/ppt/media/image15.svg" ContentType="image/svg+xml"/>
  <Override PartName="/ppt/media/image19.svg" ContentType="image/svg+xml"/>
  <Override PartName="/ppt/media/image21.svg" ContentType="image/svg+xml"/>
  <Override PartName="/ppt/media/image23.svg" ContentType="image/svg+xml"/>
  <Override PartName="/ppt/media/image27.svg" ContentType="image/svg+xml"/>
  <Override PartName="/ppt/media/image29.svg" ContentType="image/svg+xml"/>
  <Override PartName="/ppt/media/image31.svg" ContentType="image/svg+xml"/>
  <Override PartName="/ppt/media/image33.svg" ContentType="image/svg+xml"/>
  <Override PartName="/ppt/media/image35.svg" ContentType="image/svg+xml"/>
  <Override PartName="/ppt/media/image38.svg" ContentType="image/svg+xml"/>
  <Override PartName="/ppt/media/image4.svg" ContentType="image/svg+xml"/>
  <Override PartName="/ppt/media/image40.svg" ContentType="image/svg+xml"/>
  <Override PartName="/ppt/media/image42.svg" ContentType="image/svg+xml"/>
  <Override PartName="/ppt/media/image44.svg" ContentType="image/svg+xml"/>
  <Override PartName="/ppt/media/image49.svg" ContentType="image/svg+xml"/>
  <Override PartName="/ppt/media/image51.svg" ContentType="image/svg+xml"/>
  <Override PartName="/ppt/media/image53.svg" ContentType="image/svg+xml"/>
  <Override PartName="/ppt/media/image58.svg" ContentType="image/svg+xml"/>
  <Override PartName="/ppt/media/image6.svg" ContentType="image/svg+xml"/>
  <Override PartName="/ppt/media/image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</p:sldMasterIdLst>
  <p:notesMasterIdLst>
    <p:notesMasterId r:id="rId5"/>
  </p:notesMasterIdLst>
  <p:sldIdLst>
    <p:sldId id="256" r:id="rId4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，欢迎参加本次健康知识讲座。夏季及夏秋交替季节是多种传染病的高发期，为了帮助大家更好地了解和预防布病、登革热和基孔肯雅热，我们特别准备了这次科普讲座。希望通过今天的分享，大家都能掌握实用的防控知识，守护好自己和家人的健康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登革热的传播者就是我们俗称的“花蚊子”，学名叫伊蚊。它的传播方式很简单：蚊子叮了一个病人，再叮你，你就可能被感染。登革热的症状非常典型，首先是突然发高烧，然后是全身剧烈的疼痛，疼得像骨头断了一样，所以又叫“断骨热”，身上还会起疹子。如果出现这些情况，一定要马上就医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目前，登革热既没有特效药，也没有疫苗，所以预防是唯一的办法。核心就三句话：清积水、灭蚊虫、防叮咬。蚊子的幼虫是在水里生长的，所以我们要翻盆倒罐，清除家里和周围环境的一切积水。同时，个人要做好防护，出门穿长袖，涂驱蚊液，家里装上纱窗蚊帐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下面我们介绍第三种疾病——基孔肯雅热。这个名字听起来有点陌生，但它的传播方式和登革热一模一样，都是由伊蚊传播的，而且症状也非常剧烈。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基孔肯雅热最典型的特点就是“关节剧痛”，比登革热的“断骨热”还要厉害，病人常常因为关节疼痛而无法站立。它和登革热一样，也是通过伊蚊传播，所以预防方法也完全相同。只要我们做好了防蚊灭蚊，就能同时预防这两种疾病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我们来总结一下。布病的关键是“吃”和“接触”，登革热和基孔肯雅热的关键是“蚊子”。虽然病因不同，但预防的道理是相通的：保持良好的卫生习惯，远离风险源。最重要的一点是，如果身体出现了可疑症状，一定要及时去医院，并且告诉医生你最近去过哪里、接触过什么，这能帮助医生更快地做出诊断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希望今天的讲座能帮助大家更好地了解这三种疾病。健康是我们每个人最宝贵的财富，让我们从日常生活做起，科学预防，共同守护自己和家人的健康。我的讲解到此结束，谢谢大家！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，我们来了解一下为什么要举办这次讲座。夏秋季天气湿热，非常适合蚊虫滋生，也增加了接触患病动物的风险。布病、登革热和基孔肯雅热就是这个季节需要特别关注的几种疾病。我们今天的目标，就是用最简单的方式，把这些疾病的关键知识告诉大家，让每个人都能成为自己健康的第一责任人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本次讲座将分为四个部分。首先，我们会详细介绍布鲁氏菌病，也就是大家常说的“懒汉病”。接着，我们会讲解两种由蚊子传播的疾病——登革热和基孔肯雅热。最后，我们会对这三种疾病的核心防控要点进行总结。希望大家能跟上节奏，有所收获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好，现在我们进入第一部分，来了解一下布鲁氏菌病，简称布病。这是一种典型的人畜共患病，虽然不像感冒那样常见，但一旦感染，对身体的影响很大，所以我们必须重视。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布病的元凶就是这种叫做布鲁氏菌的细菌。它主要存在于患病的牛羊等动物体内。这种病之所以被称为“懒汉病”，是因为患者常常感到极度疲劳，就像总也睡不醒一样。如果不及时治疗，病菌会攻击我们的关节和重要器官，后果非常严重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可以放心，布病不会在人与人之间传播。它的传染源只有动物。主要有三种传播途径：第一是直接接触，比如养殖户、屠宰工人；第二是吃出来的病，喝生奶、吃没熟透的牛羊肉都有风险；第三是吸入带有病菌的灰尘，比如清理牛棚羊圈的时候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如果不小心感染了布病，身体会发出一些信号。最常见的就是反复发烧，体温像波浪一样起伏。同时会感到特别累，晚上睡觉出很多汗。另外，关节和肌肉会莫名其妙地疼，而且疼痛的位置还会变。如果有牲畜接触史，又出现了这些症状，一定要及时去医院检查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预防布病，关键在于切断传播途径。对于我们普通居民来说，最简单有效的方法就是“管住嘴”，不喝生奶，不吃不熟的肉。对于养殖户、屠宰工这些高危人群，一定要做好个人防护，戴口罩、手套，工作结束后彻底清洁。记住，布病是可以治愈的，早发现、早治疗是关键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接下来，我们谈谈夏季另一种高发的传染病——登革热。这种病和蚊子密切相关，所以每到夏天，尤其是雨后，我们都要格外警惕。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43.png"/><Relationship Id="rId8" Type="http://schemas.openxmlformats.org/officeDocument/2006/relationships/image" Target="../media/image42.svg"/><Relationship Id="rId7" Type="http://schemas.openxmlformats.org/officeDocument/2006/relationships/image" Target="../media/image41.png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svg"/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2" Type="http://schemas.openxmlformats.org/officeDocument/2006/relationships/notesSlide" Target="../notesSlides/notesSlide10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44.svg"/><Relationship Id="rId1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47.jpeg"/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2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53.svg"/><Relationship Id="rId6" Type="http://schemas.openxmlformats.org/officeDocument/2006/relationships/image" Target="../media/image52.png"/><Relationship Id="rId5" Type="http://schemas.openxmlformats.org/officeDocument/2006/relationships/image" Target="../media/image51.svg"/><Relationship Id="rId4" Type="http://schemas.openxmlformats.org/officeDocument/2006/relationships/image" Target="../media/image50.png"/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56.jpeg"/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svg"/><Relationship Id="rId8" Type="http://schemas.openxmlformats.org/officeDocument/2006/relationships/image" Target="../media/image5.png"/><Relationship Id="rId7" Type="http://schemas.openxmlformats.org/officeDocument/2006/relationships/image" Target="../media/image58.svg"/><Relationship Id="rId6" Type="http://schemas.openxmlformats.org/officeDocument/2006/relationships/image" Target="../media/image57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1" Type="http://schemas.openxmlformats.org/officeDocument/2006/relationships/notesSlide" Target="../notesSlides/notesSlide14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60.png"/><Relationship Id="rId1" Type="http://schemas.openxmlformats.org/officeDocument/2006/relationships/image" Target="../media/image59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8.svg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15.svg"/><Relationship Id="rId7" Type="http://schemas.openxmlformats.org/officeDocument/2006/relationships/image" Target="../media/image14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0" Type="http://schemas.openxmlformats.org/officeDocument/2006/relationships/notesSlide" Target="../notesSlides/notesSlide5.xml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.svg"/><Relationship Id="rId8" Type="http://schemas.openxmlformats.org/officeDocument/2006/relationships/image" Target="../media/image22.png"/><Relationship Id="rId7" Type="http://schemas.openxmlformats.org/officeDocument/2006/relationships/image" Target="../media/image21.svg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1" Type="http://schemas.openxmlformats.org/officeDocument/2006/relationships/notesSlide" Target="../notesSlides/notesSlide6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7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29.svg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8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35.svg"/><Relationship Id="rId6" Type="http://schemas.openxmlformats.org/officeDocument/2006/relationships/image" Target="../media/image34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30000"/>
            </a:srgbClr>
          </a:solidFill>
          <a:ln cap="flat" cmpd="sng">
            <a:solidFill>
              <a:srgbClr val="0000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381000" y="2286000"/>
            <a:ext cx="11430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布病、登革热、基孔肯雅热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381000" y="4064000"/>
            <a:ext cx="1143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4ADE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健康知识讲座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032000" y="5397500"/>
            <a:ext cx="8128000" cy="762000"/>
          </a:xfrm>
          <a:prstGeom prst="roundRect">
            <a:avLst>
              <a:gd name="adj" fmla="val 0"/>
            </a:avLst>
          </a:prstGeom>
          <a:solidFill>
            <a:srgbClr val="FFFFFF">
              <a:alpha val="12000"/>
            </a:srgbClr>
          </a:solidFill>
          <a:ln cap="flat" cmpd="sng">
            <a:solidFill>
              <a:srgbClr val="E6CFCF">
                <a:alpha val="12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2159000" y="5562600"/>
            <a:ext cx="787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FFFFFF">
                    <a:alpha val="94902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主讲人：</a:t>
            </a:r>
            <a:r>
              <a:rPr lang="zh-CN" altLang="en-US" sz="1600" b="0" i="0" u="none" strike="noStrike">
                <a:solidFill>
                  <a:srgbClr val="FFFFFF">
                    <a:alpha val="94902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鲍山社区卫生服务中心</a:t>
            </a:r>
            <a:r>
              <a:rPr lang="en-US" sz="1600" b="0" i="0" u="none" strike="noStrike">
                <a:solidFill>
                  <a:srgbClr val="FFFFFF">
                    <a:alpha val="94902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| 日期：2026年7月</a:t>
            </a:r>
            <a:endParaRPr lang="en-US" sz="11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登革热：传播媒介与典型症状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166" r="166"/>
          <a:stretch>
            <a:fillRect/>
          </a:stretch>
        </p:blipFill>
        <p:spPr>
          <a:xfrm>
            <a:off x="762000" y="1778000"/>
            <a:ext cx="3302000" cy="3048000"/>
          </a:xfrm>
          <a:prstGeom prst="roundRect">
            <a:avLst>
              <a:gd name="adj" fmla="val 6666"/>
            </a:avLst>
          </a:prstGeom>
          <a:noFill/>
          <a:ln w="254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762000" y="5080000"/>
            <a:ext cx="330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传播元凶：白纹伊蚊</a:t>
            </a:r>
            <a:b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（俗称“花蚊子”，攻击性强）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4572000" y="1778000"/>
            <a:ext cx="6858000" cy="1206500"/>
          </a:xfrm>
          <a:prstGeom prst="roundRect">
            <a:avLst>
              <a:gd name="adj" fmla="val 10526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4ADE8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4762500" y="1879600"/>
            <a:ext cx="6477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4ADE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疾病本质：急性蚊媒传染病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由登革病毒引起，主要通过</a:t>
            </a: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伊蚊叮咬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传播，不存在人与人之间的直接传染。该病在热带、亚热带地区夏秋雨季高发，人群普遍易感。</a:t>
            </a:r>
            <a:endParaRPr lang="en-US" sz="14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4572000" y="3175000"/>
            <a:ext cx="6858000" cy="1206500"/>
          </a:xfrm>
          <a:prstGeom prst="roundRect">
            <a:avLst>
              <a:gd name="adj" fmla="val 10526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4ADE8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4762500" y="3276600"/>
            <a:ext cx="6477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4ADE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传播链条：蚊子是核心媒介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伊蚊叮咬</a:t>
            </a: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急性期患者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→ 病毒在蚊体内复制繁殖 → 带毒蚊子再次叮咬</a:t>
            </a: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健康人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造成感染。白纹伊蚊和埃及伊蚊是主要的传播媒介。</a:t>
            </a:r>
            <a:endParaRPr lang="en-US" sz="14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4572000" y="4572000"/>
            <a:ext cx="3365500" cy="889000"/>
          </a:xfrm>
          <a:prstGeom prst="roundRect">
            <a:avLst>
              <a:gd name="adj" fmla="val 11428"/>
            </a:avLst>
          </a:prstGeom>
          <a:solidFill>
            <a:srgbClr val="4ADE80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24400" y="4864100"/>
            <a:ext cx="304800" cy="3048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5143500" y="4673600"/>
            <a:ext cx="279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突发高热 (39℃-40℃)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起病急骤，畏寒后体温迅速上升，持续不退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8064500" y="4572000"/>
            <a:ext cx="3365500" cy="889000"/>
          </a:xfrm>
          <a:prstGeom prst="roundRect">
            <a:avLst>
              <a:gd name="adj" fmla="val 11428"/>
            </a:avLst>
          </a:prstGeom>
          <a:solidFill>
            <a:srgbClr val="4ADE80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16900" y="4864100"/>
            <a:ext cx="304800" cy="3048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8636000" y="4673600"/>
            <a:ext cx="279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剧烈“断骨”酸痛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全身骨骼、肌肉及关节出现难以忍受的剧痛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4572000" y="5588000"/>
            <a:ext cx="3365500" cy="889000"/>
          </a:xfrm>
          <a:prstGeom prst="roundRect">
            <a:avLst>
              <a:gd name="adj" fmla="val 11428"/>
            </a:avLst>
          </a:prstGeom>
          <a:solidFill>
            <a:srgbClr val="4ADE80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24400" y="5880100"/>
            <a:ext cx="304800" cy="3048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5143500" y="5689600"/>
            <a:ext cx="279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皮疹与出血倾向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发病后3-6天出现斑丘疹或麻疹样皮疹，可伴皮肤出血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8064500" y="5588000"/>
            <a:ext cx="3365500" cy="889000"/>
          </a:xfrm>
          <a:prstGeom prst="roundRect">
            <a:avLst>
              <a:gd name="adj" fmla="val 11428"/>
            </a:avLst>
          </a:prstGeom>
          <a:solidFill>
            <a:srgbClr val="4ADE80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216900" y="5880100"/>
            <a:ext cx="304800" cy="3048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8636000" y="5689600"/>
            <a:ext cx="279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警惕重症风险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可能引发休克、器官损伤，严重时可危及生命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登革热的预防：清积水、灭蚊虫、防叮咬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87500"/>
            <a:ext cx="10668000" cy="889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952500" y="1714500"/>
            <a:ext cx="10287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登革热目前</a:t>
            </a:r>
            <a:r>
              <a:rPr lang="en-US" sz="1500" b="1" i="0" u="none" strike="noStrike">
                <a:solidFill>
                  <a:srgbClr val="DC26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无特效药、无疫苗</a:t>
            </a:r>
            <a:r>
              <a:rPr lang="en-US" sz="15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，防控的核心在于切断传播链条。蚊子的幼虫在积水中生长繁殖，因此清除各类积水是预防登革热最根本、最有效的措施。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2730500"/>
            <a:ext cx="3429000" cy="3556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 t="11111" b="11111"/>
          <a:stretch>
            <a:fillRect/>
          </a:stretch>
        </p:blipFill>
        <p:spPr>
          <a:xfrm>
            <a:off x="1333500" y="2921000"/>
            <a:ext cx="2286000" cy="1778000"/>
          </a:xfrm>
          <a:prstGeom prst="roundRect">
            <a:avLst>
              <a:gd name="adj" fmla="val 8571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8" name="AutoShape 8"/>
          <p:cNvSpPr/>
          <p:nvPr/>
        </p:nvSpPr>
        <p:spPr>
          <a:xfrm>
            <a:off x="889000" y="4762500"/>
            <a:ext cx="317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6A34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清除容器积水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889000" y="5207000"/>
            <a:ext cx="3175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定期检查并清理花盆托盘、花瓶、水桶、饮料瓶等家居容器，保持干燥。遵循“</a:t>
            </a:r>
            <a:r>
              <a:rPr lang="en-US" sz="14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无积水，就无蚊虫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”的防控原则。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4381500" y="2730500"/>
            <a:ext cx="3429000" cy="3556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rcRect l="7169" r="7169"/>
          <a:stretch>
            <a:fillRect/>
          </a:stretch>
        </p:blipFill>
        <p:spPr>
          <a:xfrm>
            <a:off x="4953000" y="2921000"/>
            <a:ext cx="2286000" cy="1778000"/>
          </a:xfrm>
          <a:prstGeom prst="roundRect">
            <a:avLst>
              <a:gd name="adj" fmla="val 8571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2" name="AutoShape 12"/>
          <p:cNvSpPr/>
          <p:nvPr/>
        </p:nvSpPr>
        <p:spPr>
          <a:xfrm>
            <a:off x="4508500" y="4762500"/>
            <a:ext cx="317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6A34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清理环境死角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4508500" y="5207000"/>
            <a:ext cx="3175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及时清理庭院中的废旧轮胎、塑料泡沫箱、易拉罐等杂物，疏通下水道和沟渠，消除户外环境中容易积水的卫生死角。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001000" y="2730500"/>
            <a:ext cx="3429000" cy="3556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4"/>
          <a:srcRect l="7121" r="7121"/>
          <a:stretch>
            <a:fillRect/>
          </a:stretch>
        </p:blipFill>
        <p:spPr>
          <a:xfrm>
            <a:off x="8572500" y="2921000"/>
            <a:ext cx="2286000" cy="1778000"/>
          </a:xfrm>
          <a:prstGeom prst="roundRect">
            <a:avLst>
              <a:gd name="adj" fmla="val 8571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6" name="AutoShape 16"/>
          <p:cNvSpPr/>
          <p:nvPr/>
        </p:nvSpPr>
        <p:spPr>
          <a:xfrm>
            <a:off x="8128000" y="4762500"/>
            <a:ext cx="317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6A34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防护与科学消杀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128000" y="5207000"/>
            <a:ext cx="3175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居家安装纱窗、蚊帐，物理防蚊最安全；外出时穿长袖衣裤并涂抹驱蚊剂；室内可使用电蚊拍或正规的卫生杀虫剂进行消杀。</a:t>
            </a:r>
            <a:endParaRPr lang="en-US" sz="11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1397000"/>
            <a:ext cx="12192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0" b="1" i="0" u="none" strike="noStrike">
                <a:solidFill>
                  <a:srgbClr val="4ADE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0" y="3302000"/>
            <a:ext cx="1219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基孔肯雅热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0" y="4318000"/>
            <a:ext cx="1219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极速高热蚊媒传染病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5334000"/>
            <a:ext cx="33020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4ADE8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5562600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460500" y="5435600"/>
            <a:ext cx="254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传播元凶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白纹伊蚊与埃及伊蚊叮咬传播，无直接人传人</a:t>
            </a:r>
            <a:endParaRPr lang="en-US" sz="13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4445000" y="5334000"/>
            <a:ext cx="33020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4ADE8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35500" y="5562600"/>
            <a:ext cx="406400" cy="4064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5143500" y="5435600"/>
            <a:ext cx="254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核心症状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突发高热（可达40℃），伴随剧烈关节疼痛</a:t>
            </a:r>
            <a:endParaRPr lang="en-US" sz="13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8128000" y="5334000"/>
            <a:ext cx="33020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4ADE8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18500" y="5562600"/>
            <a:ext cx="406400" cy="4064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8826500" y="5435600"/>
            <a:ext cx="254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流行特征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东南亚、非洲及我国南方沿海地区高发</a:t>
            </a:r>
            <a:endParaRPr lang="en-US" sz="13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基孔肯雅热：症状与预防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87500"/>
            <a:ext cx="106680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cap="flat" cmpd="sng">
            <a:solidFill>
              <a:srgbClr val="E6CFCF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1752600"/>
            <a:ext cx="1016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由基孔肯雅病毒引起，通过</a:t>
            </a:r>
            <a:r>
              <a:rPr lang="en-US" sz="1400" b="1" i="0" u="none" strike="noStrike">
                <a:solidFill>
                  <a:srgbClr val="16A34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伊蚊叮咬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传播，与登革热传播媒介、流行季节完全重合。其典型特征为突发高热及剧烈关节疼痛，严重影响患者生活质量。预防的关键在于切断传播途径，保护易感人群。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3048000"/>
            <a:ext cx="3378200" cy="31115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cap="flat" cmpd="sng">
            <a:solidFill>
              <a:srgbClr val="E6CFCF">
                <a:alpha val="7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89100" y="3238500"/>
            <a:ext cx="1524000" cy="1524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8" name="AutoShape 8"/>
          <p:cNvSpPr/>
          <p:nvPr/>
        </p:nvSpPr>
        <p:spPr>
          <a:xfrm>
            <a:off x="889000" y="4851400"/>
            <a:ext cx="31242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6653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化学防护 · 主动避蚊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889000" y="5270500"/>
            <a:ext cx="31242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外出时在皮肤裸露部位涂抹含避蚊胺或派卡瑞丁的驱蚊产品，为身体建立隐形的“防蚊屏障”，有效驱赶伊蚊。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4406900" y="3048000"/>
            <a:ext cx="3378200" cy="31115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cap="flat" cmpd="sng">
            <a:solidFill>
              <a:srgbClr val="E6CFCF">
                <a:alpha val="7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334000" y="3238500"/>
            <a:ext cx="1524000" cy="1524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2" name="AutoShape 12"/>
          <p:cNvSpPr/>
          <p:nvPr/>
        </p:nvSpPr>
        <p:spPr>
          <a:xfrm>
            <a:off x="4533900" y="4851400"/>
            <a:ext cx="31242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6653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物理防护 · 减少暴露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4533900" y="5270500"/>
            <a:ext cx="31242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在清晨和傍晚蚊虫活跃时段，尽量穿着浅色的长袖衣裤，减少皮肤直接暴露，从物理层面降低被叮咬的概率。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051800" y="3048000"/>
            <a:ext cx="3378200" cy="31115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cap="flat" cmpd="sng">
            <a:solidFill>
              <a:srgbClr val="E6CFCF">
                <a:alpha val="7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4"/>
          <a:srcRect t="16666" b="16666"/>
          <a:stretch>
            <a:fillRect/>
          </a:stretch>
        </p:blipFill>
        <p:spPr>
          <a:xfrm>
            <a:off x="8978900" y="3238500"/>
            <a:ext cx="1524000" cy="1524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6" name="AutoShape 16"/>
          <p:cNvSpPr/>
          <p:nvPr/>
        </p:nvSpPr>
        <p:spPr>
          <a:xfrm>
            <a:off x="8178800" y="4851400"/>
            <a:ext cx="31242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6653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环境防护 · 源头阻断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178800" y="5270500"/>
            <a:ext cx="31242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居家安装纱窗纱门防止蚊虫入室；及时清理花盆托盘、瓶罐等容器中的积水，从根本上消除伊蚊的滋生地。</a:t>
            </a:r>
            <a:endParaRPr lang="en-US" sz="11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核心防控总结与温馨提示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207000" cy="2159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2032000"/>
            <a:ext cx="304800" cy="3048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460500" y="2006600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4ADE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精准识别核心风险源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1016000" y="2540000"/>
            <a:ext cx="4699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布病：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源于人畜接触与生食风险，需严守饮食安全并规范畜禽接触。</a:t>
            </a:r>
            <a:b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蚊媒病：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登革热等由蚊虫传播，清理积水、消灭蚊虫是阻断传播的根本。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6223000" y="1778000"/>
            <a:ext cx="5207000" cy="2159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77000" y="2032000"/>
            <a:ext cx="304800" cy="3048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6921500" y="2006600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4ADE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坚守防控黄金法则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477000" y="2540000"/>
            <a:ext cx="4699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传染病可防可控，无需恐慌。关键在于落实“</a:t>
            </a: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早发现、早报告、早诊断、早治疗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”的“四早”原则，这是防止重症和后遗症的核心保障。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762000" y="4191000"/>
            <a:ext cx="5207000" cy="2159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000" y="4445000"/>
            <a:ext cx="304800" cy="3048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1460500" y="4419600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4ADE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筑牢日常健康防线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1016000" y="4953000"/>
            <a:ext cx="4699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保持居家及周边环境整洁，及时清除积水，从源头减少蚊虫滋生；坚持肉类熟食，避免生食风险；户外活动或接触动物时，务必做好个人防护。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223000" y="4191000"/>
            <a:ext cx="5207000" cy="2159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77000" y="4445000"/>
            <a:ext cx="304800" cy="3048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6921500" y="4419600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4ADE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遵从科学就医指引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6477000" y="4953000"/>
            <a:ext cx="4699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若出现发热、关节痛、皮疹等症状，切勿自行用药或拖延，应立即就医。就诊时请主动告知医生近期的旅行史、接触史，助力快速精准诊断。</a:t>
            </a:r>
            <a:endParaRPr lang="en-US" sz="11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2286000"/>
            <a:ext cx="12192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谢谢观看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5461000" y="4000500"/>
            <a:ext cx="12700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cap="flat" cmpd="sng">
            <a:solidFill>
              <a:srgbClr val="2EC565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0" y="4381500"/>
            <a:ext cx="1219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600" b="0" i="0" u="none" strike="noStrike" spc="600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科学预防 守护健康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0" y="5651500"/>
            <a:ext cx="1219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愿您与家人 岁岁安康，拥抱充满活力的美好人生</a:t>
            </a:r>
            <a:endParaRPr lang="en-US" sz="1100"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0" y="6190112"/>
            <a:ext cx="1524000" cy="6678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讲座背景与目的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841500"/>
            <a:ext cx="106680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ap="flat" cmpd="sng">
            <a:solidFill>
              <a:srgbClr val="4ADE8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500" y="2247900"/>
            <a:ext cx="508000" cy="5080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841500" y="1968500"/>
            <a:ext cx="9271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8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高发时节，风险不容忽视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夏季及夏秋交替时，湿热的气候加速蚊虫滋生，也增加了接触病媒动物的机会，成为虫媒传染病和人畜共患病的集中高发期，健康防护需提前部署。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762000" y="3365500"/>
            <a:ext cx="106680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ap="flat" cmpd="sng">
            <a:solidFill>
              <a:srgbClr val="4ADE8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9500" y="3771900"/>
            <a:ext cx="508000" cy="5080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841500" y="3492500"/>
            <a:ext cx="9271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8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聚焦三类重点，筑牢防护根基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本次讲座将重点解析</a:t>
            </a:r>
            <a:r>
              <a:rPr lang="en-US" sz="1400" b="1" i="0" u="none" strike="noStrike">
                <a:solidFill>
                  <a:srgbClr val="4ADE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布病、登革热、基孔肯雅热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的传播机制与危害，帮助大家系统掌握核心防控知识，有效规避感染风险，为自身及家人的健康保驾护航。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762000" y="4889500"/>
            <a:ext cx="106680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ap="flat" cmpd="sng">
            <a:solidFill>
              <a:srgbClr val="4ADE8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9500" y="5295900"/>
            <a:ext cx="508000" cy="5080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841500" y="5016500"/>
            <a:ext cx="9271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8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科普通俗易懂，知识落地见效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拒绝晦涩理论，用生活场景化的方式讲解疾病的传播特点、典型症状及易感人群。通过实用的预防技巧分享，让防控知识真正听得懂、记得住、用得上。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讲座目录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2032000"/>
            <a:ext cx="52705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2476500"/>
            <a:ext cx="101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4ADE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159000" y="2387600"/>
            <a:ext cx="3683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布鲁氏菌病（布病）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人畜共患的慢性传染病，典型症状为长期发热、多汗、关节疼痛等，严重影响劳动能力与生活质量。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6286500" y="2032000"/>
            <a:ext cx="52705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6540500" y="2476500"/>
            <a:ext cx="101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4ADE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683500" y="2387600"/>
            <a:ext cx="3683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登革热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夏季高发的蚊媒传染病，由伊蚊叮咬传播。临床表现为突发高热、头痛、全身肌肉骨骼疼痛，严重时可引发重症。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762000" y="4191000"/>
            <a:ext cx="52705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1016000" y="4635500"/>
            <a:ext cx="101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4ADE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2159000" y="4546600"/>
            <a:ext cx="3683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基孔肯雅热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由伊蚊传播的急性传染病，以“极速高热”和“剧烈关节疼痛”为显著特征，关节疼痛常迁延不愈，极具破坏力。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286500" y="4191000"/>
            <a:ext cx="52705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540500" y="4635500"/>
            <a:ext cx="101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4ADE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683500" y="4546600"/>
            <a:ext cx="3683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核心防控总结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深入剖析各类传染病的传播链条，总结科学有效的预防措施与关键防护要点，全方位构建个人与公共健康的防线。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1841500"/>
            <a:ext cx="12192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0" b="1" i="0" u="none" strike="noStrike">
                <a:solidFill>
                  <a:srgbClr val="4ADE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0" y="3683000"/>
            <a:ext cx="1219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布鲁氏菌病（布病）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5334000" y="4889500"/>
            <a:ext cx="15240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cap="flat" cmpd="sng">
            <a:solidFill>
              <a:srgbClr val="2EC565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0" y="52705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200" b="0" i="0" u="none" strike="noStrike" spc="200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人畜共患慢性传染病</a:t>
            </a:r>
            <a:endParaRPr lang="en-US" sz="1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布病简介：什么是“懒汉病”？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t="192" b="192"/>
          <a:stretch>
            <a:fillRect/>
          </a:stretch>
        </p:blipFill>
        <p:spPr>
          <a:xfrm>
            <a:off x="762000" y="1905000"/>
            <a:ext cx="3556000" cy="2794000"/>
          </a:xfrm>
          <a:prstGeom prst="roundRect">
            <a:avLst>
              <a:gd name="adj" fmla="val 5454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152400" dist="50800" dir="2700000" algn="tl" rotWithShape="0">
              <a:srgbClr val="000000">
                <a:alpha val="10000"/>
              </a:srgbClr>
            </a:outerShdw>
          </a:effectLst>
        </p:spPr>
      </p:pic>
      <p:sp>
        <p:nvSpPr>
          <p:cNvPr id="5" name="AutoShape 5"/>
          <p:cNvSpPr/>
          <p:nvPr/>
        </p:nvSpPr>
        <p:spPr>
          <a:xfrm>
            <a:off x="762000" y="4953000"/>
            <a:ext cx="355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▲ 布鲁氏菌扫描电镜图，</a:t>
            </a:r>
            <a:b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呈球状聚集分布，具有强传染性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4826000" y="1905000"/>
            <a:ext cx="6604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布鲁氏菌病（简称布病）是由布鲁氏菌引起的</a:t>
            </a:r>
            <a:r>
              <a:rPr lang="en-US" sz="1400" b="1" i="0" u="none" strike="noStrike">
                <a:solidFill>
                  <a:srgbClr val="4ADE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人畜共患传染病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，被我国列为乙类法定传染病。它不仅会在牛羊等家畜间传播，也极易传染给人类，对健康构成严重威胁。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4826000" y="3111500"/>
            <a:ext cx="6604000" cy="952500"/>
          </a:xfrm>
          <a:prstGeom prst="roundRect">
            <a:avLst>
              <a:gd name="adj" fmla="val 0"/>
            </a:avLst>
          </a:prstGeom>
          <a:solidFill>
            <a:srgbClr val="4ADE80">
              <a:alpha val="10000"/>
            </a:srgbClr>
          </a:solidFill>
          <a:ln w="12700" cap="flat" cmpd="sng">
            <a:solidFill>
              <a:srgbClr val="4ADE8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54600" y="3352800"/>
            <a:ext cx="406400" cy="4064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5651500" y="3213100"/>
            <a:ext cx="558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病程绵长，极易转为慢性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若急性期未得到彻底治疗，病菌会潜伏体内，导致病情迁延数月甚至数年，反复发作，根治难度极大。</a:t>
            </a:r>
            <a:endParaRPr lang="en-US" sz="13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4826000" y="4191000"/>
            <a:ext cx="6604000" cy="952500"/>
          </a:xfrm>
          <a:prstGeom prst="roundRect">
            <a:avLst>
              <a:gd name="adj" fmla="val 0"/>
            </a:avLst>
          </a:prstGeom>
          <a:solidFill>
            <a:srgbClr val="4ADE80">
              <a:alpha val="10000"/>
            </a:srgbClr>
          </a:solidFill>
          <a:ln w="12700" cap="flat" cmpd="sng">
            <a:solidFill>
              <a:srgbClr val="4ADE8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54600" y="4432300"/>
            <a:ext cx="406400" cy="4064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5651500" y="4292600"/>
            <a:ext cx="558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极度乏力，俗称“懒汉病”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全身乏力是其标志性症状，患者常感精神萎靡、嗜睡，即使经过充分休息也难以缓解，因此被形象地称为“懒汉病”。</a:t>
            </a:r>
            <a:endParaRPr lang="en-US" sz="13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4826000" y="5270500"/>
            <a:ext cx="6604000" cy="952500"/>
          </a:xfrm>
          <a:prstGeom prst="roundRect">
            <a:avLst>
              <a:gd name="adj" fmla="val 0"/>
            </a:avLst>
          </a:prstGeom>
          <a:solidFill>
            <a:srgbClr val="4ADE80">
              <a:alpha val="10000"/>
            </a:srgbClr>
          </a:solidFill>
          <a:ln w="12700" cap="flat" cmpd="sng">
            <a:solidFill>
              <a:srgbClr val="4ADE8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054600" y="5511800"/>
            <a:ext cx="406400" cy="4064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5651500" y="5372100"/>
            <a:ext cx="558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侵害全身多系统，危害深远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病菌可侵犯骨关节、生殖系统、神经系统及肝脏等重要器官，导致关节剧痛、脏器损伤，严重影响劳动能力和生活质量。</a:t>
            </a:r>
            <a:endParaRPr lang="en-US" sz="13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布病的传播途径：远离三大风险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6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布病</a:t>
            </a:r>
            <a:r>
              <a:rPr lang="en-US" sz="1600" b="1" i="0" u="none" strike="noStrike">
                <a:solidFill>
                  <a:srgbClr val="4ADE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不会人传人</a:t>
            </a:r>
            <a:r>
              <a:rPr lang="en-US" sz="16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，所有感染来源均为患病牲畜，主要通过直接接触、饮食摄入和空气吸入三种途径传播给人类。</a:t>
            </a:r>
            <a:endParaRPr lang="en-US" sz="11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t="417" b="417"/>
          <a:stretch>
            <a:fillRect/>
          </a:stretch>
        </p:blipFill>
        <p:spPr>
          <a:xfrm>
            <a:off x="762000" y="2540000"/>
            <a:ext cx="2476500" cy="1841500"/>
          </a:xfrm>
          <a:prstGeom prst="roundRect">
            <a:avLst>
              <a:gd name="adj" fmla="val 8275"/>
            </a:avLst>
          </a:prstGeom>
          <a:noFill/>
          <a:ln w="25400" cap="flat" cmpd="sng">
            <a:solidFill>
              <a:srgbClr val="FFFFFF">
                <a:alpha val="80000"/>
              </a:srgbClr>
            </a:solidFill>
            <a:prstDash val="solid"/>
            <a:round/>
          </a:ln>
          <a:effectLst>
            <a:outerShdw blurRad="127000" dist="50800" dir="2700000" algn="tl" rotWithShape="0">
              <a:srgbClr val="000000">
                <a:alpha val="8000"/>
              </a:srgbClr>
            </a:outerShdw>
          </a:effectLst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l="7503" r="7503"/>
          <a:stretch>
            <a:fillRect/>
          </a:stretch>
        </p:blipFill>
        <p:spPr>
          <a:xfrm>
            <a:off x="3365500" y="2540000"/>
            <a:ext cx="2476500" cy="1841500"/>
          </a:xfrm>
          <a:prstGeom prst="roundRect">
            <a:avLst>
              <a:gd name="adj" fmla="val 8275"/>
            </a:avLst>
          </a:prstGeom>
          <a:noFill/>
          <a:ln w="25400" cap="flat" cmpd="sng">
            <a:solidFill>
              <a:srgbClr val="FFFFFF">
                <a:alpha val="80000"/>
              </a:srgbClr>
            </a:solidFill>
            <a:prstDash val="solid"/>
            <a:round/>
          </a:ln>
          <a:effectLst>
            <a:outerShdw blurRad="127000" dist="50800" dir="2700000" algn="tl" rotWithShape="0">
              <a:srgbClr val="000000">
                <a:alpha val="8000"/>
              </a:srgbClr>
            </a:outerShdw>
          </a:effectLst>
        </p:spPr>
      </p:pic>
      <p:sp>
        <p:nvSpPr>
          <p:cNvPr id="7" name="AutoShape 7"/>
          <p:cNvSpPr/>
          <p:nvPr/>
        </p:nvSpPr>
        <p:spPr>
          <a:xfrm>
            <a:off x="762000" y="4699000"/>
            <a:ext cx="5080000" cy="1714500"/>
          </a:xfrm>
          <a:prstGeom prst="roundRect">
            <a:avLst>
              <a:gd name="adj" fmla="val 0"/>
            </a:avLst>
          </a:prstGeom>
          <a:solidFill>
            <a:srgbClr val="4ADE80">
              <a:alpha val="10000"/>
            </a:srgbClr>
          </a:solidFill>
          <a:ln w="12700" cap="flat" cmpd="sng">
            <a:solidFill>
              <a:srgbClr val="4ADE8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952500" y="4889500"/>
            <a:ext cx="4699000" cy="1460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⚠️ 预防关键：高温可灭毒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布鲁氏菌虽抵抗力强，但怕热。</a:t>
            </a: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100℃煮沸数分钟即可杀灭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。因此，不喝生奶、不吃未煮熟的牛羊肉，是普通人预防布病最有效的方法。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6096000" y="2540000"/>
            <a:ext cx="5334000" cy="1206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4ADE8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86500" y="2730500"/>
            <a:ext cx="355600" cy="3556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6731000" y="2730500"/>
            <a:ext cx="4508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接触传播 · 职业暴露风险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6286500" y="3175000"/>
            <a:ext cx="4953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多见于养殖、屠宰、皮毛加工从业者。通过直接接触病畜的皮毛、血液、分泌物，病菌经皮肤伤口或黏膜侵入人体。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096000" y="3873500"/>
            <a:ext cx="5334000" cy="1206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4ADE8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86500" y="4064000"/>
            <a:ext cx="355600" cy="3556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6731000" y="4064000"/>
            <a:ext cx="4508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消化道传播 · 饮食入口隐患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286500" y="4508500"/>
            <a:ext cx="4953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市民感染的主要途径。饮用未经煮沸的牛羊生奶，或食用未彻底煮熟的病畜肉、内脏，病菌随食物进入消化系统引发感染。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6096000" y="5207000"/>
            <a:ext cx="5334000" cy="1206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4ADE8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86500" y="5397500"/>
            <a:ext cx="355600" cy="3556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6731000" y="5397500"/>
            <a:ext cx="4508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呼吸道传播 · 环境吸入威胁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6286500" y="5842000"/>
            <a:ext cx="4953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在清扫、消毒通风不良的牲畜圈舍或加工皮毛时，吸入含有布鲁氏菌的气溶胶、飞沫或尘埃，病菌通过呼吸道黏膜侵入。</a:t>
            </a:r>
            <a:endParaRPr lang="en-US" sz="1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布病的典型症状：警惕身体信号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布病潜伏期通常为1-3周，初期症状易与感冒混淆。了解这些典型的身体信号，是早期识别和阻断病情发展的关键。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413000"/>
            <a:ext cx="52070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 l="7947" r="7947"/>
          <a:stretch>
            <a:fillRect/>
          </a:stretch>
        </p:blipFill>
        <p:spPr>
          <a:xfrm>
            <a:off x="952500" y="2628900"/>
            <a:ext cx="1778000" cy="1587500"/>
          </a:xfrm>
          <a:prstGeom prst="roundRect">
            <a:avLst>
              <a:gd name="adj" fmla="val 9600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2857500" y="2603500"/>
            <a:ext cx="3048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16A34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发热与全身虚弱</a:t>
            </a:r>
            <a:endParaRPr lang="en-US" sz="1100"/>
          </a:p>
          <a:p>
            <a:pPr marL="0" indent="0" algn="l">
              <a:lnSpc>
                <a:spcPct val="117000"/>
              </a:lnSpc>
              <a:spcBef>
                <a:spcPts val="800"/>
              </a:spcBef>
            </a:pP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反复发热：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呈“波浪热”特征，体温忽高忽低，午后低热多见。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乏力多汗：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伴随极度疲劳感，夜间盗汗显著，常浸湿衣被。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6223000" y="2413000"/>
            <a:ext cx="52070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 l="18598" r="18598"/>
          <a:stretch>
            <a:fillRect/>
          </a:stretch>
        </p:blipFill>
        <p:spPr>
          <a:xfrm>
            <a:off x="6413500" y="2628900"/>
            <a:ext cx="1778000" cy="1587500"/>
          </a:xfrm>
          <a:prstGeom prst="roundRect">
            <a:avLst>
              <a:gd name="adj" fmla="val 9600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0" name="AutoShape 10"/>
          <p:cNvSpPr/>
          <p:nvPr/>
        </p:nvSpPr>
        <p:spPr>
          <a:xfrm>
            <a:off x="8318500" y="2603500"/>
            <a:ext cx="3048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16A34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关节疼痛与并发症</a:t>
            </a:r>
            <a:endParaRPr lang="en-US" sz="1100"/>
          </a:p>
          <a:p>
            <a:pPr marL="0" indent="0" algn="l">
              <a:lnSpc>
                <a:spcPct val="117000"/>
              </a:lnSpc>
              <a:spcBef>
                <a:spcPts val="800"/>
              </a:spcBef>
            </a:pP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游走性疼痛：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累及腰、髋、膝等大关节，疼痛位置不固定。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器官受累：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可致肝脾、淋巴结肿大，严重时引发睾丸炎或妇科炎症。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762000" y="4826000"/>
            <a:ext cx="5207000" cy="1397000"/>
          </a:xfrm>
          <a:prstGeom prst="roundRect">
            <a:avLst>
              <a:gd name="adj" fmla="val 0"/>
            </a:avLst>
          </a:prstGeom>
          <a:solidFill>
            <a:srgbClr val="4ADE80">
              <a:alpha val="15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2500" y="5016500"/>
            <a:ext cx="304800" cy="3048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1333500" y="4978400"/>
            <a:ext cx="4508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991B1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警惕慢性化风险</a:t>
            </a:r>
            <a:endParaRPr lang="en-US" sz="1100"/>
          </a:p>
          <a:p>
            <a:pPr marL="0" indent="0" algn="l">
              <a:lnSpc>
                <a:spcPct val="117000"/>
              </a:lnSpc>
              <a:spcBef>
                <a:spcPts val="600"/>
              </a:spcBef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若忽视早期症状，布病可能转为慢性，导致关节畸形、神经系统损伤等不可逆病变，严重影响生活质量。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6223000" y="4826000"/>
            <a:ext cx="5207000" cy="1397000"/>
          </a:xfrm>
          <a:prstGeom prst="roundRect">
            <a:avLst>
              <a:gd name="adj" fmla="val 0"/>
            </a:avLst>
          </a:prstGeom>
          <a:solidFill>
            <a:srgbClr val="4ADE80">
              <a:alpha val="15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13500" y="5016500"/>
            <a:ext cx="304800" cy="3048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6794500" y="4978400"/>
            <a:ext cx="4508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高危人群需及时就医</a:t>
            </a:r>
            <a:endParaRPr lang="en-US" sz="1100"/>
          </a:p>
          <a:p>
            <a:pPr marL="0" indent="0" algn="l">
              <a:lnSpc>
                <a:spcPct val="117000"/>
              </a:lnSpc>
              <a:spcBef>
                <a:spcPts val="600"/>
              </a:spcBef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兽医、牧民、屠宰加工人员及饮用生奶者为高危群体。若出现相关症状且有牲畜接触史，请立即前往感染科排查。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布病的预防措施：防患于未然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207000" cy="2921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4ADE8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2032000"/>
            <a:ext cx="304800" cy="3048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397000" y="2006600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普通居民防护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9291">
            <a:off x="1016009" y="2533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1D5DB">
                <a:alpha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1016000" y="2667000"/>
            <a:ext cx="4699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4ADE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管住嘴，拒绝“生鲜”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坚决不喝生奶、不吃半生不熟的牛羊肉，肉类必须彻底煮熟煮透，通过高温杀灭布鲁氏菌。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1016000" y="3746500"/>
            <a:ext cx="4699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4ADE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选渠道，认准检疫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购买畜禽产品时，务必选择正规商超或市场，查验检疫合格证明，避免购买来源不明的肉类。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6223000" y="1778000"/>
            <a:ext cx="5207000" cy="2921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4ADE8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77000" y="2032000"/>
            <a:ext cx="304800" cy="3048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6858000" y="2006600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高危从业人员防护</a:t>
            </a:r>
            <a:endParaRPr lang="en-US" sz="1100"/>
          </a:p>
        </p:txBody>
      </p:sp>
      <p:cxnSp>
        <p:nvCxnSpPr>
          <p:cNvPr id="13" name="Connector 13"/>
          <p:cNvCxnSpPr/>
          <p:nvPr/>
        </p:nvCxnSpPr>
        <p:spPr>
          <a:xfrm rot="-9291">
            <a:off x="6477009" y="2533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1D5DB">
                <a:alpha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AutoShape 14"/>
          <p:cNvSpPr/>
          <p:nvPr/>
        </p:nvSpPr>
        <p:spPr>
          <a:xfrm>
            <a:off x="6477000" y="2667000"/>
            <a:ext cx="4699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4ADE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规范防护：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接触牲畜、接生或清理圈舍时，必须全程佩戴口罩、一次性手套和防水防护服，避免皮肤黏膜直接接触。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6477000" y="3429000"/>
            <a:ext cx="4699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4ADE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清洁消毒：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作业后立即用洗手液和流动水洗手，污染的衣物、鞋帽需单独清洗并暴晒，工具及时消毒处理。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477000" y="4191000"/>
            <a:ext cx="4699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4ADE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源头管控：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配合兽医对牲畜进行定期检疫和免疫，发现病畜及时隔离，不从疫区引进牲畜。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762000" y="4953000"/>
            <a:ext cx="10668000" cy="1397000"/>
          </a:xfrm>
          <a:prstGeom prst="roundRect">
            <a:avLst>
              <a:gd name="adj" fmla="val 0"/>
            </a:avLst>
          </a:prstGeom>
          <a:solidFill>
            <a:srgbClr val="4ADE80">
              <a:alpha val="15000"/>
            </a:srgbClr>
          </a:solidFill>
          <a:ln w="12700" cap="flat" cmpd="sng">
            <a:solidFill>
              <a:srgbClr val="4ADE8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000" y="5207000"/>
            <a:ext cx="406400" cy="4064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1587500" y="5207000"/>
            <a:ext cx="9652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关键就医提示：早发现、早治疗是关键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1587500" y="5651500"/>
            <a:ext cx="965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如果您有明确的牲畜接触史，并出现持续发热、多汗、关节肌肉酸痛等症状，请务必在就诊时主动告知医生接触史，以便尽早进行布病筛查。布病是可以治愈的疾病，规范治疗预后良好，切勿因忽视或拖延导致病情慢性化。</a:t>
            </a:r>
            <a:endParaRPr lang="en-US" sz="1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1778000"/>
            <a:ext cx="12192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0" b="1" i="0" u="none" strike="noStrike">
                <a:solidFill>
                  <a:srgbClr val="4ADE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0" y="3683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登革热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0" y="4635500"/>
            <a:ext cx="12192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夏季高发蚊媒传染病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889000" y="5524500"/>
            <a:ext cx="10414000" cy="711200"/>
          </a:xfrm>
          <a:prstGeom prst="roundRect">
            <a:avLst>
              <a:gd name="adj" fmla="val 0"/>
            </a:avLst>
          </a:prstGeom>
          <a:solidFill>
            <a:srgbClr val="4ADE80">
              <a:alpha val="15000"/>
            </a:srgbClr>
          </a:solidFill>
          <a:ln cap="flat" cmpd="sng">
            <a:solidFill>
              <a:srgbClr val="2EC565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1016000" y="5651500"/>
            <a:ext cx="1016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400" b="0" i="0" u="none" strike="noStrike">
                <a:solidFill>
                  <a:srgbClr val="374151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💡 关键常识：由伊蚊（花蚊子）叮咬传播，无特效药，预防的核心在于清理积水、做好个人防蚊。</a:t>
            </a:r>
            <a:endParaRPr lang="en-US" sz="1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3222</Words>
  <Application>WPS 演示</Application>
  <PresentationFormat/>
  <Paragraphs>216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15</vt:i4>
      </vt:variant>
    </vt:vector>
  </HeadingPairs>
  <TitlesOfParts>
    <vt:vector size="24" baseType="lpstr">
      <vt:lpstr>Arial</vt:lpstr>
      <vt:lpstr>宋体</vt:lpstr>
      <vt:lpstr>Wingdings</vt:lpstr>
      <vt:lpstr>Arial</vt:lpstr>
      <vt:lpstr>Noto Sans SC</vt:lpstr>
      <vt:lpstr>微软雅黑</vt:lpstr>
      <vt:lpstr>Arial Unicode MS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小路</cp:lastModifiedBy>
  <cp:revision>1</cp:revision>
  <dcterms:created xsi:type="dcterms:W3CDTF">2026-07-02T02:03:20Z</dcterms:created>
  <dcterms:modified xsi:type="dcterms:W3CDTF">2026-07-02T02:03:20Z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{"Label":"1","ContentProducer":"001191110102MACQD9K64010000","ProduceID":"7657745100223483071","ReservedCode1":"","ContentPropagator":"","PropagateID":"","ReservedCode2":""}</vt:lpwstr>
  </property>
  <property fmtid="{D5CDD505-2E9C-101B-9397-08002B2CF9AE}" pid="3" name="ICV">
    <vt:lpwstr>3CDD3F2720BD48F59FE2A49CF452D466_13</vt:lpwstr>
  </property>
  <property fmtid="{D5CDD505-2E9C-101B-9397-08002B2CF9AE}" pid="4" name="KSOProductBuildVer">
    <vt:lpwstr>2052-12.1.0.26895</vt:lpwstr>
  </property>
</Properties>
</file>